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av" ContentType="audio/x-wav"/>
  <Default Extension="wdp" ContentType="image/vnd.ms-photo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notesSlides/notesSlide1.xml" ContentType="application/vnd.openxmlformats-officedocument.presentationml.notesSlide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notesSlides/notesSlide2.xml" ContentType="application/vnd.openxmlformats-officedocument.presentationml.notesSlide+xml"/>
  <Override PartName="/ppt/tags/tag5.xml" ContentType="application/vnd.openxmlformats-officedocument.presentationml.tags+xml"/>
  <Override PartName="/ppt/notesSlides/notesSlide3.xml" ContentType="application/vnd.openxmlformats-officedocument.presentationml.notesSlide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notesSlides/notesSlide4.xml" ContentType="application/vnd.openxmlformats-officedocument.presentationml.notesSlide+xml"/>
  <Override PartName="/ppt/tags/tag8.xml" ContentType="application/vnd.openxmlformats-officedocument.presentationml.tags+xml"/>
  <Override PartName="/ppt/notesSlides/notesSlide5.xml" ContentType="application/vnd.openxmlformats-officedocument.presentationml.notesSlide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notesSlides/notesSlide6.xml" ContentType="application/vnd.openxmlformats-officedocument.presentationml.notesSlide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notesSlides/notesSlide7.xml" ContentType="application/vnd.openxmlformats-officedocument.presentationml.notesSlide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notesSlides/notesSlide8.xml" ContentType="application/vnd.openxmlformats-officedocument.presentationml.notesSlide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notesSlides/notesSlide9.xml" ContentType="application/vnd.openxmlformats-officedocument.presentationml.notesSlide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notesSlides/notesSlide10.xml" ContentType="application/vnd.openxmlformats-officedocument.presentationml.notesSlide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notesSlides/notesSlide11.xml" ContentType="application/vnd.openxmlformats-officedocument.presentationml.notesSlide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notesSlides/notesSlide12.xml" ContentType="application/vnd.openxmlformats-officedocument.presentationml.notesSlide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notesSlides/notesSlide13.xml" ContentType="application/vnd.openxmlformats-officedocument.presentationml.notesSlide+xml"/>
  <Override PartName="/ppt/tags/tag28.xml" ContentType="application/vnd.openxmlformats-officedocument.presentationml.tags+xml"/>
  <Override PartName="/ppt/notesSlides/notesSlide14.xml" ContentType="application/vnd.openxmlformats-officedocument.presentationml.notesSlide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notesSlides/notesSlide15.xml" ContentType="application/vnd.openxmlformats-officedocument.presentationml.notesSlide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notesSlides/notesSlide16.xml" ContentType="application/vnd.openxmlformats-officedocument.presentationml.notesSlide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notesSlides/notesSlide17.xml" ContentType="application/vnd.openxmlformats-officedocument.presentationml.notesSlide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2"/>
  </p:notesMasterIdLst>
  <p:handoutMasterIdLst>
    <p:handoutMasterId r:id="rId23"/>
  </p:handoutMasterIdLst>
  <p:sldIdLst>
    <p:sldId id="272" r:id="rId2"/>
    <p:sldId id="299" r:id="rId3"/>
    <p:sldId id="300" r:id="rId4"/>
    <p:sldId id="301" r:id="rId5"/>
    <p:sldId id="302" r:id="rId6"/>
    <p:sldId id="303" r:id="rId7"/>
    <p:sldId id="309" r:id="rId8"/>
    <p:sldId id="310" r:id="rId9"/>
    <p:sldId id="311" r:id="rId10"/>
    <p:sldId id="312" r:id="rId11"/>
    <p:sldId id="313" r:id="rId12"/>
    <p:sldId id="314" r:id="rId13"/>
    <p:sldId id="304" r:id="rId14"/>
    <p:sldId id="306" r:id="rId15"/>
    <p:sldId id="305" r:id="rId16"/>
    <p:sldId id="319" r:id="rId17"/>
    <p:sldId id="321" r:id="rId18"/>
    <p:sldId id="320" r:id="rId19"/>
    <p:sldId id="322" r:id="rId20"/>
    <p:sldId id="258" r:id="rId21"/>
  </p:sldIdLst>
  <p:sldSz cx="12192000" cy="6858000"/>
  <p:notesSz cx="6858000" cy="9144000"/>
  <p:kinsoku lang="zh-CN" invalStChars="!),.:;?]}、。—ˇ¨〃々～‖…’”〕〉》」』〗】∶！＂＇），．：；？］｀｜｝·，,。." invalEndChars="([{‘“〔〈《「『〖【（［｛．·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600"/>
    <a:srgbClr val="E1D800"/>
    <a:srgbClr val="0000FF"/>
    <a:srgbClr val="78006F"/>
    <a:srgbClr val="66CCFF"/>
    <a:srgbClr val="4DB4AF"/>
    <a:srgbClr val="C3BE00"/>
    <a:srgbClr val="781C6F"/>
    <a:srgbClr val="780000"/>
    <a:srgbClr val="0076B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043" autoAdjust="0"/>
    <p:restoredTop sz="86957" autoAdjust="0"/>
  </p:normalViewPr>
  <p:slideViewPr>
    <p:cSldViewPr>
      <p:cViewPr varScale="1">
        <p:scale>
          <a:sx n="70" d="100"/>
          <a:sy n="70" d="100"/>
        </p:scale>
        <p:origin x="-120" y="-372"/>
      </p:cViewPr>
      <p:guideLst>
        <p:guide orient="horz" pos="2030"/>
        <p:guide pos="3894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image" Target="../media/image9.wmf"/><Relationship Id="rId1" Type="http://schemas.openxmlformats.org/officeDocument/2006/relationships/image" Target="../media/image8.wmf"/><Relationship Id="rId5" Type="http://schemas.openxmlformats.org/officeDocument/2006/relationships/image" Target="../media/image12.wmf"/><Relationship Id="rId4" Type="http://schemas.openxmlformats.org/officeDocument/2006/relationships/image" Target="../media/image11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C04AD9-2ED7-49E9-B946-E364DE379375}" type="datetimeFigureOut">
              <a:rPr lang="zh-CN" altLang="en-US" smtClean="0"/>
              <a:t>2020/4/24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530CD91-CB40-47F3-9FC7-B98A9104B9C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9242808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A97872C-7004-4752-87E6-E3CE587F3B73}" type="datetimeFigureOut">
              <a:rPr lang="zh-CN" altLang="en-US" smtClean="0"/>
              <a:t>2020/4/24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FF157B9-FAE4-4D7E-98DB-217F8B54A3E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409905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F157B9-FAE4-4D7E-98DB-217F8B54A3E4}" type="slidenum">
              <a:rPr lang="zh-CN" altLang="en-US" smtClean="0"/>
              <a:t>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F157B9-FAE4-4D7E-98DB-217F8B54A3E4}" type="slidenum">
              <a:rPr lang="zh-CN" altLang="en-US" smtClean="0"/>
              <a:t>11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F157B9-FAE4-4D7E-98DB-217F8B54A3E4}" type="slidenum">
              <a:rPr lang="zh-CN" altLang="en-US" smtClean="0"/>
              <a:t>12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F157B9-FAE4-4D7E-98DB-217F8B54A3E4}" type="slidenum">
              <a:rPr lang="zh-CN" altLang="en-US" smtClean="0"/>
              <a:t>13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F157B9-FAE4-4D7E-98DB-217F8B54A3E4}" type="slidenum">
              <a:rPr lang="zh-CN" altLang="en-US" smtClean="0"/>
              <a:t>14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F157B9-FAE4-4D7E-98DB-217F8B54A3E4}" type="slidenum">
              <a:rPr lang="zh-CN" altLang="en-US" smtClean="0"/>
              <a:t>15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F157B9-FAE4-4D7E-98DB-217F8B54A3E4}" type="slidenum">
              <a:rPr lang="zh-CN" altLang="en-US" smtClean="0"/>
              <a:t>16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F157B9-FAE4-4D7E-98DB-217F8B54A3E4}" type="slidenum">
              <a:rPr lang="zh-CN" altLang="en-US" smtClean="0"/>
              <a:t>17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F157B9-FAE4-4D7E-98DB-217F8B54A3E4}" type="slidenum">
              <a:rPr lang="zh-CN" altLang="en-US" smtClean="0"/>
              <a:t>18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F157B9-FAE4-4D7E-98DB-217F8B54A3E4}" type="slidenum">
              <a:rPr lang="zh-CN" altLang="en-US" smtClean="0"/>
              <a:t>19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F157B9-FAE4-4D7E-98DB-217F8B54A3E4}" type="slidenum">
              <a:rPr lang="zh-CN" altLang="en-US" smtClean="0"/>
              <a:t>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F157B9-FAE4-4D7E-98DB-217F8B54A3E4}" type="slidenum">
              <a:rPr lang="zh-CN" altLang="en-US" smtClean="0"/>
              <a:t>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F157B9-FAE4-4D7E-98DB-217F8B54A3E4}" type="slidenum">
              <a:rPr lang="zh-CN" altLang="en-US" smtClean="0"/>
              <a:t>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F157B9-FAE4-4D7E-98DB-217F8B54A3E4}" type="slidenum">
              <a:rPr lang="zh-CN" altLang="en-US" smtClean="0"/>
              <a:t>6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F157B9-FAE4-4D7E-98DB-217F8B54A3E4}" type="slidenum">
              <a:rPr lang="zh-CN" altLang="en-US" smtClean="0"/>
              <a:t>7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F157B9-FAE4-4D7E-98DB-217F8B54A3E4}" type="slidenum">
              <a:rPr lang="zh-CN" altLang="en-US" smtClean="0"/>
              <a:t>8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F157B9-FAE4-4D7E-98DB-217F8B54A3E4}" type="slidenum">
              <a:rPr lang="zh-CN" altLang="en-US" smtClean="0"/>
              <a:t>9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F157B9-FAE4-4D7E-98DB-217F8B54A3E4}" type="slidenum">
              <a:rPr lang="zh-CN" altLang="en-US" smtClean="0"/>
              <a:t>10</a:t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56728" y="-531440"/>
            <a:ext cx="13177464" cy="8209309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2020/4/24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2020/4/24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2020/4/24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2020/4/24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2020/4/24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2020/4/24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2020/4/24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2020/4/24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2020/4/24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2020/4/24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t>2020/4/24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grpSp>
        <p:nvGrpSpPr>
          <p:cNvPr id="7" name="组合 6"/>
          <p:cNvGrpSpPr>
            <a:grpSpLocks/>
          </p:cNvGrpSpPr>
          <p:nvPr userDrawn="1"/>
        </p:nvGrpSpPr>
        <p:grpSpPr bwMode="auto">
          <a:xfrm>
            <a:off x="10416480" y="6093296"/>
            <a:ext cx="1431925" cy="430213"/>
            <a:chOff x="0" y="0"/>
            <a:chExt cx="10000" cy="10000"/>
          </a:xfrm>
        </p:grpSpPr>
        <p:pic>
          <p:nvPicPr>
            <p:cNvPr id="8" name="图片 7"/>
            <p:cNvPicPr>
              <a:picLocks noRot="1" noChangeAspect="1" noChangeArrowheads="1"/>
            </p:cNvPicPr>
            <p:nvPr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80" y="0"/>
              <a:ext cx="4320" cy="519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pic>
          <p:nvPicPr>
            <p:cNvPr id="9" name="图片 8"/>
            <p:cNvPicPr>
              <a:picLocks noRot="1" noChangeAspect="1" noChangeArrowheads="1"/>
            </p:cNvPicPr>
            <p:nvPr/>
          </p:nvPicPr>
          <p:blipFill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5492"/>
              <a:ext cx="10000" cy="450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.bin"/><Relationship Id="rId3" Type="http://schemas.openxmlformats.org/officeDocument/2006/relationships/tags" Target="../tags/tag16.xml"/><Relationship Id="rId7" Type="http://schemas.openxmlformats.org/officeDocument/2006/relationships/notesSlide" Target="../notesSlides/notesSlide9.xml"/><Relationship Id="rId2" Type="http://schemas.openxmlformats.org/officeDocument/2006/relationships/tags" Target="../tags/tag15.xml"/><Relationship Id="rId1" Type="http://schemas.openxmlformats.org/officeDocument/2006/relationships/vmlDrawing" Target="../drawings/vmlDrawing2.vml"/><Relationship Id="rId6" Type="http://schemas.openxmlformats.org/officeDocument/2006/relationships/slideLayout" Target="../slideLayouts/slideLayout7.xml"/><Relationship Id="rId5" Type="http://schemas.openxmlformats.org/officeDocument/2006/relationships/tags" Target="../tags/tag18.xml"/><Relationship Id="rId4" Type="http://schemas.openxmlformats.org/officeDocument/2006/relationships/tags" Target="../tags/tag17.xml"/><Relationship Id="rId9" Type="http://schemas.openxmlformats.org/officeDocument/2006/relationships/image" Target="../media/image13.w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20.xml"/><Relationship Id="rId1" Type="http://schemas.openxmlformats.org/officeDocument/2006/relationships/tags" Target="../tags/tag19.xml"/><Relationship Id="rId4" Type="http://schemas.openxmlformats.org/officeDocument/2006/relationships/notesSlide" Target="../notesSlides/notesSlide10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wmf"/><Relationship Id="rId3" Type="http://schemas.openxmlformats.org/officeDocument/2006/relationships/tags" Target="../tags/tag22.xml"/><Relationship Id="rId7" Type="http://schemas.openxmlformats.org/officeDocument/2006/relationships/oleObject" Target="../embeddings/oleObject7.bin"/><Relationship Id="rId2" Type="http://schemas.openxmlformats.org/officeDocument/2006/relationships/tags" Target="../tags/tag21.xml"/><Relationship Id="rId1" Type="http://schemas.openxmlformats.org/officeDocument/2006/relationships/vmlDrawing" Target="../drawings/vmlDrawing3.vml"/><Relationship Id="rId6" Type="http://schemas.openxmlformats.org/officeDocument/2006/relationships/notesSlide" Target="../notesSlides/notesSlide11.xml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2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25.xml"/><Relationship Id="rId1" Type="http://schemas.openxmlformats.org/officeDocument/2006/relationships/tags" Target="../tags/tag24.xml"/><Relationship Id="rId5" Type="http://schemas.openxmlformats.org/officeDocument/2006/relationships/audio" Target="../media/audio1.wav"/><Relationship Id="rId4" Type="http://schemas.openxmlformats.org/officeDocument/2006/relationships/notesSlide" Target="../notesSlides/notesSlide1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27.xml"/><Relationship Id="rId1" Type="http://schemas.openxmlformats.org/officeDocument/2006/relationships/tags" Target="../tags/tag26.xml"/><Relationship Id="rId4" Type="http://schemas.openxmlformats.org/officeDocument/2006/relationships/notesSlide" Target="../notesSlides/notesSlide1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2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30.xml"/><Relationship Id="rId1" Type="http://schemas.openxmlformats.org/officeDocument/2006/relationships/tags" Target="../tags/tag29.xml"/><Relationship Id="rId5" Type="http://schemas.openxmlformats.org/officeDocument/2006/relationships/audio" Target="../media/audio2.wav"/><Relationship Id="rId4" Type="http://schemas.openxmlformats.org/officeDocument/2006/relationships/notesSlide" Target="../notesSlides/notesSlide1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32.xml"/><Relationship Id="rId1" Type="http://schemas.openxmlformats.org/officeDocument/2006/relationships/tags" Target="../tags/tag31.xml"/><Relationship Id="rId5" Type="http://schemas.openxmlformats.org/officeDocument/2006/relationships/audio" Target="../media/audio2.wav"/><Relationship Id="rId4" Type="http://schemas.openxmlformats.org/officeDocument/2006/relationships/notesSlide" Target="../notesSlides/notesSlide1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34.xml"/><Relationship Id="rId1" Type="http://schemas.openxmlformats.org/officeDocument/2006/relationships/tags" Target="../tags/tag33.xml"/><Relationship Id="rId4" Type="http://schemas.openxmlformats.org/officeDocument/2006/relationships/notesSlide" Target="../notesSlides/notesSlide1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36.xml"/><Relationship Id="rId1" Type="http://schemas.openxmlformats.org/officeDocument/2006/relationships/tags" Target="../tags/tag35.xml"/><Relationship Id="rId4" Type="http://schemas.openxmlformats.org/officeDocument/2006/relationships/notesSlide" Target="../notesSlides/notesSlide1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microsoft.com/office/2007/relationships/hdphoto" Target="../media/hdphoto1.wdp"/><Relationship Id="rId5" Type="http://schemas.openxmlformats.org/officeDocument/2006/relationships/image" Target="../media/image5.png"/><Relationship Id="rId4" Type="http://schemas.openxmlformats.org/officeDocument/2006/relationships/notesSlide" Target="../notesSlides/notesSlide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4.xml"/><Relationship Id="rId1" Type="http://schemas.openxmlformats.org/officeDocument/2006/relationships/tags" Target="../tags/tag3.xml"/><Relationship Id="rId5" Type="http://schemas.openxmlformats.org/officeDocument/2006/relationships/image" Target="../media/image6.jpeg"/><Relationship Id="rId4" Type="http://schemas.openxmlformats.org/officeDocument/2006/relationships/notesSlide" Target="../notesSlides/notesSlid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7.xml"/><Relationship Id="rId1" Type="http://schemas.openxmlformats.org/officeDocument/2006/relationships/tags" Target="../tags/tag6.xml"/><Relationship Id="rId4" Type="http://schemas.openxmlformats.org/officeDocument/2006/relationships/notesSlide" Target="../notesSlides/notesSlide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8.xml"/><Relationship Id="rId4" Type="http://schemas.openxmlformats.org/officeDocument/2006/relationships/image" Target="../media/image7.w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10.xml"/><Relationship Id="rId1" Type="http://schemas.openxmlformats.org/officeDocument/2006/relationships/tags" Target="../tags/tag9.xml"/><Relationship Id="rId4" Type="http://schemas.openxmlformats.org/officeDocument/2006/relationships/notesSlide" Target="../notesSlides/notesSlide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12.xml"/><Relationship Id="rId1" Type="http://schemas.openxmlformats.org/officeDocument/2006/relationships/tags" Target="../tags/tag11.xml"/><Relationship Id="rId4" Type="http://schemas.openxmlformats.org/officeDocument/2006/relationships/notesSlide" Target="../notesSlides/notesSlide7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.bin"/><Relationship Id="rId13" Type="http://schemas.openxmlformats.org/officeDocument/2006/relationships/image" Target="../media/image11.wmf"/><Relationship Id="rId3" Type="http://schemas.openxmlformats.org/officeDocument/2006/relationships/tags" Target="../tags/tag14.xml"/><Relationship Id="rId7" Type="http://schemas.openxmlformats.org/officeDocument/2006/relationships/image" Target="../media/image8.wmf"/><Relationship Id="rId12" Type="http://schemas.openxmlformats.org/officeDocument/2006/relationships/oleObject" Target="../embeddings/oleObject4.bin"/><Relationship Id="rId2" Type="http://schemas.openxmlformats.org/officeDocument/2006/relationships/tags" Target="../tags/tag13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1.bin"/><Relationship Id="rId11" Type="http://schemas.openxmlformats.org/officeDocument/2006/relationships/image" Target="../media/image10.wmf"/><Relationship Id="rId5" Type="http://schemas.openxmlformats.org/officeDocument/2006/relationships/notesSlide" Target="../notesSlides/notesSlide8.xml"/><Relationship Id="rId15" Type="http://schemas.openxmlformats.org/officeDocument/2006/relationships/image" Target="../media/image12.wmf"/><Relationship Id="rId10" Type="http://schemas.openxmlformats.org/officeDocument/2006/relationships/oleObject" Target="../embeddings/oleObject3.bin"/><Relationship Id="rId4" Type="http://schemas.openxmlformats.org/officeDocument/2006/relationships/slideLayout" Target="../slideLayouts/slideLayout7.xml"/><Relationship Id="rId9" Type="http://schemas.openxmlformats.org/officeDocument/2006/relationships/image" Target="../media/image9.wmf"/><Relationship Id="rId14" Type="http://schemas.openxmlformats.org/officeDocument/2006/relationships/oleObject" Target="../embeddings/oleObject5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4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椭圆 22"/>
          <p:cNvSpPr/>
          <p:nvPr/>
        </p:nvSpPr>
        <p:spPr>
          <a:xfrm>
            <a:off x="-222910" y="2188750"/>
            <a:ext cx="43200" cy="432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椭圆 23"/>
          <p:cNvSpPr/>
          <p:nvPr/>
        </p:nvSpPr>
        <p:spPr>
          <a:xfrm>
            <a:off x="-353974" y="2514886"/>
            <a:ext cx="43200" cy="432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椭圆 24"/>
          <p:cNvSpPr/>
          <p:nvPr/>
        </p:nvSpPr>
        <p:spPr>
          <a:xfrm>
            <a:off x="-265074" y="2651411"/>
            <a:ext cx="43200" cy="432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椭圆 25"/>
          <p:cNvSpPr/>
          <p:nvPr/>
        </p:nvSpPr>
        <p:spPr>
          <a:xfrm>
            <a:off x="-280069" y="1822031"/>
            <a:ext cx="43200" cy="432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椭圆 26"/>
          <p:cNvSpPr/>
          <p:nvPr/>
        </p:nvSpPr>
        <p:spPr>
          <a:xfrm>
            <a:off x="-489619" y="2079206"/>
            <a:ext cx="43200" cy="432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椭圆 27"/>
          <p:cNvSpPr/>
          <p:nvPr/>
        </p:nvSpPr>
        <p:spPr>
          <a:xfrm>
            <a:off x="-350799" y="2975261"/>
            <a:ext cx="43200" cy="432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椭圆 28"/>
          <p:cNvSpPr/>
          <p:nvPr/>
        </p:nvSpPr>
        <p:spPr>
          <a:xfrm>
            <a:off x="-477799" y="2667286"/>
            <a:ext cx="43200" cy="432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椭圆 29"/>
          <p:cNvSpPr/>
          <p:nvPr/>
        </p:nvSpPr>
        <p:spPr>
          <a:xfrm>
            <a:off x="-407949" y="2864136"/>
            <a:ext cx="43200" cy="432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椭圆 30"/>
          <p:cNvSpPr/>
          <p:nvPr/>
        </p:nvSpPr>
        <p:spPr>
          <a:xfrm>
            <a:off x="-222910" y="2188750"/>
            <a:ext cx="72000" cy="720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椭圆 31"/>
          <p:cNvSpPr/>
          <p:nvPr/>
        </p:nvSpPr>
        <p:spPr>
          <a:xfrm>
            <a:off x="-515899" y="3133444"/>
            <a:ext cx="72000" cy="720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椭圆 32"/>
          <p:cNvSpPr/>
          <p:nvPr/>
        </p:nvSpPr>
        <p:spPr>
          <a:xfrm>
            <a:off x="-369849" y="1813211"/>
            <a:ext cx="43200" cy="432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椭圆 33"/>
          <p:cNvSpPr/>
          <p:nvPr/>
        </p:nvSpPr>
        <p:spPr>
          <a:xfrm>
            <a:off x="-351507" y="1880625"/>
            <a:ext cx="144000" cy="1440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softEdge rad="254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椭圆 34"/>
          <p:cNvSpPr/>
          <p:nvPr/>
        </p:nvSpPr>
        <p:spPr>
          <a:xfrm>
            <a:off x="-600744" y="2653881"/>
            <a:ext cx="126000" cy="1260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softEdge rad="254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椭圆 35"/>
          <p:cNvSpPr/>
          <p:nvPr/>
        </p:nvSpPr>
        <p:spPr>
          <a:xfrm>
            <a:off x="-300793" y="3189574"/>
            <a:ext cx="43200" cy="432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椭圆 36"/>
          <p:cNvSpPr/>
          <p:nvPr/>
        </p:nvSpPr>
        <p:spPr>
          <a:xfrm>
            <a:off x="-244437" y="2507742"/>
            <a:ext cx="43200" cy="432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8" name="椭圆 37"/>
          <p:cNvSpPr/>
          <p:nvPr/>
        </p:nvSpPr>
        <p:spPr>
          <a:xfrm>
            <a:off x="-355561" y="2999868"/>
            <a:ext cx="43200" cy="432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矩形 18"/>
          <p:cNvSpPr/>
          <p:nvPr/>
        </p:nvSpPr>
        <p:spPr>
          <a:xfrm>
            <a:off x="434340" y="2122805"/>
            <a:ext cx="11436350" cy="255333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zh-CN" altLang="zh-CN" sz="8000" b="1" cap="none" spc="0" dirty="0">
                <a:ln w="1905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  <a:reflection blurRad="6350" stA="50000" endA="300" endPos="50000" dist="29997" dir="5400000" sy="-10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二元一次方程</a:t>
            </a:r>
            <a:r>
              <a:rPr lang="en-US" altLang="zh-CN" sz="8000" b="1" cap="none" spc="0" dirty="0">
                <a:ln w="1905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  <a:reflection blurRad="6350" stA="50000" endA="300" endPos="50000" dist="29997" dir="5400000" sy="-10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(</a:t>
            </a:r>
            <a:r>
              <a:rPr lang="zh-CN" altLang="en-US" sz="8000" b="1" cap="none" spc="0" dirty="0">
                <a:ln w="1905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  <a:reflection blurRad="6350" stA="50000" endA="300" endPos="50000" dist="29997" dir="5400000" sy="-10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组</a:t>
            </a:r>
            <a:r>
              <a:rPr lang="en-US" altLang="zh-CN" sz="8000" b="1" cap="none" spc="0" dirty="0">
                <a:ln w="1905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  <a:reflection blurRad="6350" stA="50000" endA="300" endPos="50000" dist="29997" dir="5400000" sy="-10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)</a:t>
            </a:r>
            <a:r>
              <a:rPr lang="zh-CN" altLang="zh-CN" sz="8000" b="1" cap="none" spc="0" dirty="0">
                <a:ln w="1905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  <a:reflection blurRad="6350" stA="50000" endA="300" endPos="50000" dist="29997" dir="5400000" sy="-10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的</a:t>
            </a:r>
          </a:p>
          <a:p>
            <a:pPr algn="ctr"/>
            <a:r>
              <a:rPr lang="zh-CN" altLang="zh-CN" sz="8000" b="1" cap="none" spc="0" dirty="0">
                <a:ln w="1905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  <a:reflection blurRad="6350" stA="50000" endA="300" endPos="50000" dist="29997" dir="5400000" sy="-10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相关概念</a:t>
            </a:r>
          </a:p>
        </p:txBody>
      </p:sp>
      <p:sp>
        <p:nvSpPr>
          <p:cNvPr id="21" name="矩形 20"/>
          <p:cNvSpPr/>
          <p:nvPr/>
        </p:nvSpPr>
        <p:spPr>
          <a:xfrm>
            <a:off x="357655" y="404790"/>
            <a:ext cx="1530566" cy="307775"/>
          </a:xfrm>
          <a:prstGeom prst="rect">
            <a:avLst/>
          </a:prstGeom>
          <a:solidFill>
            <a:srgbClr val="C00000"/>
          </a:solidFill>
          <a:ln w="12700" cap="flat">
            <a:noFill/>
            <a:prstDash val="solid"/>
            <a:miter lim="800000"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  <a:softEdge rad="19050"/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dist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zh-CN" altLang="en-US" sz="1400" b="1" u="none" strike="noStrike" cap="none" spc="0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腾祥范笑歌楷书简繁合集" panose="01010104010101010101" pitchFamily="2" charset="-122"/>
                <a:ea typeface="腾祥范笑歌楷书简繁合集" panose="01010104010101010101" pitchFamily="2" charset="-122"/>
                <a:cs typeface="微软雅黑" panose="020B0502040204020203" charset="-122"/>
                <a:sym typeface="微软雅黑" panose="020B0502040204020203" charset="-122"/>
              </a:rPr>
              <a:t>学易同步精品课堂</a:t>
            </a:r>
            <a:endParaRPr kumimoji="0" lang="zh-CN" altLang="en-US" sz="1400" b="1" u="none" strike="noStrike" cap="none" spc="0" normalizeH="0" baseline="0" dirty="0">
              <a:ln>
                <a:noFill/>
              </a:ln>
              <a:solidFill>
                <a:schemeClr val="bg1"/>
              </a:solidFill>
              <a:effectLst/>
              <a:uFillTx/>
              <a:latin typeface="腾祥范笑歌楷书简繁合集" panose="01010104010101010101" pitchFamily="2" charset="-122"/>
              <a:ea typeface="腾祥范笑歌楷书简繁合集" panose="01010104010101010101" pitchFamily="2" charset="-122"/>
              <a:cs typeface="微软雅黑" panose="020B0502040204020203" charset="-122"/>
              <a:sym typeface="微软雅黑" panose="020B0502040204020203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A_矩形 2"/>
          <p:cNvSpPr/>
          <p:nvPr>
            <p:custDataLst>
              <p:tags r:id="rId2"/>
            </p:custDataLst>
          </p:nvPr>
        </p:nvSpPr>
        <p:spPr>
          <a:xfrm>
            <a:off x="0" y="6719750"/>
            <a:ext cx="12192000" cy="138249"/>
          </a:xfrm>
          <a:prstGeom prst="rect">
            <a:avLst/>
          </a:prstGeom>
          <a:solidFill>
            <a:srgbClr val="4DB4A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5" name="PA_组合 4"/>
          <p:cNvGrpSpPr/>
          <p:nvPr>
            <p:custDataLst>
              <p:tags r:id="rId3"/>
            </p:custDataLst>
          </p:nvPr>
        </p:nvGrpSpPr>
        <p:grpSpPr>
          <a:xfrm>
            <a:off x="0" y="0"/>
            <a:ext cx="12192000" cy="836712"/>
            <a:chOff x="0" y="0"/>
            <a:chExt cx="12192000" cy="548680"/>
          </a:xfrm>
        </p:grpSpPr>
        <p:sp>
          <p:nvSpPr>
            <p:cNvPr id="2" name="矩形 1"/>
            <p:cNvSpPr/>
            <p:nvPr/>
          </p:nvSpPr>
          <p:spPr>
            <a:xfrm>
              <a:off x="254968" y="0"/>
              <a:ext cx="11937032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" name="矩形 3"/>
            <p:cNvSpPr/>
            <p:nvPr/>
          </p:nvSpPr>
          <p:spPr>
            <a:xfrm>
              <a:off x="0" y="0"/>
              <a:ext cx="254968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aphicFrame>
        <p:nvGraphicFramePr>
          <p:cNvPr id="9277" name="Group 61"/>
          <p:cNvGraphicFramePr>
            <a:graphicFrameLocks noGrp="1"/>
          </p:cNvGraphicFramePr>
          <p:nvPr>
            <p:custDataLst>
              <p:tags r:id="rId4"/>
            </p:custDataLst>
          </p:nvPr>
        </p:nvGraphicFramePr>
        <p:xfrm>
          <a:off x="1403350" y="2630805"/>
          <a:ext cx="6695440" cy="1188720"/>
        </p:xfrm>
        <a:graphic>
          <a:graphicData uri="http://schemas.openxmlformats.org/drawingml/2006/table">
            <a:tbl>
              <a:tblPr/>
              <a:tblGrid>
                <a:gridCol w="655320"/>
                <a:gridCol w="549275"/>
                <a:gridCol w="548640"/>
                <a:gridCol w="549275"/>
                <a:gridCol w="551180"/>
                <a:gridCol w="548005"/>
                <a:gridCol w="549910"/>
                <a:gridCol w="548005"/>
                <a:gridCol w="549910"/>
                <a:gridCol w="548005"/>
                <a:gridCol w="549910"/>
                <a:gridCol w="548005"/>
              </a:tblGrid>
              <a:tr h="594360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8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charset="0"/>
                          <a:ea typeface="黑体" panose="02010609060101010101" pitchFamily="2" charset="-122"/>
                          <a:cs typeface="Times New Roman" panose="02020603050405020304" charset="0"/>
                        </a:rPr>
                        <a:t>x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anose="05000000000000000000" pitchFamily="2" charset="2"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charset="0"/>
                        <a:ea typeface="黑体" panose="02010609060101010101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anose="05000000000000000000" pitchFamily="2" charset="2"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charset="0"/>
                        <a:ea typeface="黑体" panose="02010609060101010101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anose="05000000000000000000" pitchFamily="2" charset="2"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charset="0"/>
                        <a:ea typeface="黑体" panose="02010609060101010101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anose="05000000000000000000" pitchFamily="2" charset="2"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charset="0"/>
                        <a:ea typeface="黑体" panose="02010609060101010101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anose="05000000000000000000" pitchFamily="2" charset="2"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charset="0"/>
                        <a:ea typeface="黑体" panose="02010609060101010101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anose="05000000000000000000" pitchFamily="2" charset="2"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charset="0"/>
                        <a:ea typeface="黑体" panose="02010609060101010101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anose="05000000000000000000" pitchFamily="2" charset="2"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charset="0"/>
                        <a:ea typeface="黑体" panose="02010609060101010101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anose="05000000000000000000" pitchFamily="2" charset="2"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charset="0"/>
                        <a:ea typeface="黑体" panose="02010609060101010101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anose="05000000000000000000" pitchFamily="2" charset="2"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charset="0"/>
                        <a:ea typeface="黑体" panose="02010609060101010101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anose="05000000000000000000" pitchFamily="2" charset="2"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charset="0"/>
                        <a:ea typeface="黑体" panose="02010609060101010101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anose="05000000000000000000" pitchFamily="2" charset="2"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charset="0"/>
                        <a:ea typeface="黑体" panose="02010609060101010101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9436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8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charset="0"/>
                          <a:ea typeface="黑体" panose="02010609060101010101" pitchFamily="2" charset="-122"/>
                          <a:cs typeface="Times New Roman" panose="02020603050405020304" charset="0"/>
                        </a:rPr>
                        <a:t>  y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anose="05000000000000000000" pitchFamily="2" charset="2"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charset="0"/>
                        <a:ea typeface="黑体" panose="02010609060101010101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anose="05000000000000000000" pitchFamily="2" charset="2"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charset="0"/>
                        <a:ea typeface="黑体" panose="02010609060101010101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anose="05000000000000000000" pitchFamily="2" charset="2"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charset="0"/>
                        <a:ea typeface="黑体" panose="02010609060101010101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anose="05000000000000000000" pitchFamily="2" charset="2"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charset="0"/>
                        <a:ea typeface="黑体" panose="02010609060101010101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anose="05000000000000000000" pitchFamily="2" charset="2"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charset="0"/>
                        <a:ea typeface="黑体" panose="02010609060101010101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anose="05000000000000000000" pitchFamily="2" charset="2"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charset="0"/>
                        <a:ea typeface="黑体" panose="02010609060101010101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anose="05000000000000000000" pitchFamily="2" charset="2"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charset="0"/>
                        <a:ea typeface="黑体" panose="02010609060101010101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anose="05000000000000000000" pitchFamily="2" charset="2"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charset="0"/>
                        <a:ea typeface="黑体" panose="02010609060101010101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anose="05000000000000000000" pitchFamily="2" charset="2"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charset="0"/>
                        <a:ea typeface="黑体" panose="02010609060101010101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anose="05000000000000000000" pitchFamily="2" charset="2"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charset="0"/>
                        <a:ea typeface="黑体" panose="02010609060101010101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anose="05000000000000000000" pitchFamily="2" charset="2"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charset="0"/>
                        <a:ea typeface="黑体" panose="02010609060101010101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9263" name="Text Box 47"/>
          <p:cNvSpPr txBox="1"/>
          <p:nvPr/>
        </p:nvSpPr>
        <p:spPr>
          <a:xfrm>
            <a:off x="424180" y="944880"/>
            <a:ext cx="11590655" cy="138366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>
              <a:lnSpc>
                <a:spcPct val="150000"/>
              </a:lnSpc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</a:pPr>
            <a:r>
              <a:rPr lang="zh-CN" altLang="en-US" sz="2800" b="1" dirty="0">
                <a:solidFill>
                  <a:srgbClr val="0000FF"/>
                </a:solidFill>
                <a:latin typeface="+mn-ea"/>
                <a:cs typeface="+mn-ea"/>
              </a:rPr>
              <a:t>探究　</a:t>
            </a:r>
            <a:r>
              <a:rPr lang="zh-CN" altLang="en-US" sz="2800" b="1" dirty="0">
                <a:latin typeface="+mn-ea"/>
                <a:cs typeface="+mn-ea"/>
              </a:rPr>
              <a:t>满足课堂开始篮球联赛问题中的方程                ，且符合问题的实际意义的</a:t>
            </a:r>
            <a:r>
              <a:rPr lang="en-US" altLang="zh-CN" sz="2800" b="1" dirty="0">
                <a:latin typeface="+mn-ea"/>
                <a:cs typeface="+mn-ea"/>
              </a:rPr>
              <a:t>x</a:t>
            </a:r>
            <a:r>
              <a:rPr lang="zh-CN" altLang="en-US" sz="2800" b="1" dirty="0">
                <a:latin typeface="+mn-ea"/>
                <a:cs typeface="+mn-ea"/>
              </a:rPr>
              <a:t>与</a:t>
            </a:r>
            <a:r>
              <a:rPr lang="en-US" altLang="zh-CN" sz="2800" b="1" dirty="0">
                <a:latin typeface="+mn-ea"/>
                <a:cs typeface="+mn-ea"/>
              </a:rPr>
              <a:t>y</a:t>
            </a:r>
            <a:r>
              <a:rPr lang="zh-CN" altLang="en-US" sz="2800" b="1" dirty="0">
                <a:latin typeface="+mn-ea"/>
                <a:cs typeface="+mn-ea"/>
              </a:rPr>
              <a:t>的值有哪些？把它们填入表中。</a:t>
            </a:r>
          </a:p>
        </p:txBody>
      </p:sp>
      <p:graphicFrame>
        <p:nvGraphicFramePr>
          <p:cNvPr id="33798" name="Object 6"/>
          <p:cNvGraphicFramePr>
            <a:graphicFrameLocks noChangeAspect="1"/>
          </p:cNvGraphicFramePr>
          <p:nvPr/>
        </p:nvGraphicFramePr>
        <p:xfrm>
          <a:off x="7308850" y="1137920"/>
          <a:ext cx="1778000" cy="55943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98" r:id="rId8" imgW="635000" imgH="203200" progId="Equation.3">
                  <p:embed/>
                </p:oleObj>
              </mc:Choice>
              <mc:Fallback>
                <p:oleObj r:id="rId8" imgW="635000" imgH="203200" progId="Equation.3">
                  <p:embed/>
                  <p:pic>
                    <p:nvPicPr>
                      <p:cNvPr id="0" name="图片 3077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7308850" y="1137920"/>
                        <a:ext cx="1778000" cy="559435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43013" name="Text Box 5"/>
          <p:cNvSpPr txBox="1"/>
          <p:nvPr/>
        </p:nvSpPr>
        <p:spPr>
          <a:xfrm>
            <a:off x="424180" y="4114165"/>
            <a:ext cx="11588115" cy="108140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>
              <a:lnSpc>
                <a:spcPct val="90000"/>
              </a:lnSpc>
              <a:spcBef>
                <a:spcPct val="50000"/>
              </a:spcBef>
            </a:pPr>
            <a:r>
              <a:rPr lang="zh-CN" altLang="en-US" sz="2800" b="1" dirty="0">
                <a:solidFill>
                  <a:srgbClr val="0000FF"/>
                </a:solidFill>
                <a:latin typeface="+mn-ea"/>
                <a:cs typeface="+mn-ea"/>
              </a:rPr>
              <a:t>思考</a:t>
            </a:r>
            <a:r>
              <a:rPr lang="en-US" altLang="zh-CN" sz="2800" b="1">
                <a:solidFill>
                  <a:srgbClr val="0000FF"/>
                </a:solidFill>
                <a:latin typeface="+mn-ea"/>
                <a:cs typeface="+mn-ea"/>
              </a:rPr>
              <a:t>1</a:t>
            </a:r>
            <a:r>
              <a:rPr lang="zh-CN" altLang="en-US" sz="2800" b="1" dirty="0">
                <a:solidFill>
                  <a:srgbClr val="0000FF"/>
                </a:solidFill>
                <a:latin typeface="+mn-ea"/>
                <a:cs typeface="+mn-ea"/>
              </a:rPr>
              <a:t>　</a:t>
            </a:r>
            <a:r>
              <a:rPr lang="zh-CN" altLang="en-US" sz="2800" b="1" dirty="0">
                <a:latin typeface="+mn-ea"/>
                <a:cs typeface="+mn-ea"/>
              </a:rPr>
              <a:t>如果不考虑方程表示的实际意义，还可以取哪些值？</a:t>
            </a:r>
          </a:p>
          <a:p>
            <a:pPr>
              <a:lnSpc>
                <a:spcPct val="90000"/>
              </a:lnSpc>
              <a:spcBef>
                <a:spcPct val="50000"/>
              </a:spcBef>
            </a:pPr>
            <a:r>
              <a:rPr lang="zh-CN" altLang="en-US" sz="2800" b="1" dirty="0">
                <a:latin typeface="+mn-ea"/>
                <a:cs typeface="+mn-ea"/>
              </a:rPr>
              <a:t>            这些值数量是有限的吗？</a:t>
            </a:r>
          </a:p>
        </p:txBody>
      </p:sp>
      <p:graphicFrame>
        <p:nvGraphicFramePr>
          <p:cNvPr id="20487" name="表格 20486"/>
          <p:cNvGraphicFramePr/>
          <p:nvPr>
            <p:custDataLst>
              <p:tags r:id="rId5"/>
            </p:custDataLst>
          </p:nvPr>
        </p:nvGraphicFramePr>
        <p:xfrm>
          <a:off x="1387475" y="2629535"/>
          <a:ext cx="6713220" cy="1186180"/>
        </p:xfrm>
        <a:graphic>
          <a:graphicData uri="http://schemas.openxmlformats.org/drawingml/2006/table">
            <a:tbl>
              <a:tblPr/>
              <a:tblGrid>
                <a:gridCol w="655955"/>
                <a:gridCol w="551180"/>
                <a:gridCol w="551180"/>
                <a:gridCol w="549910"/>
                <a:gridCol w="552450"/>
                <a:gridCol w="549910"/>
                <a:gridCol w="551180"/>
                <a:gridCol w="549910"/>
                <a:gridCol w="550545"/>
                <a:gridCol w="550545"/>
                <a:gridCol w="549910"/>
                <a:gridCol w="550545"/>
              </a:tblGrid>
              <a:tr h="593090">
                <a:tc>
                  <a:txBody>
                    <a:bodyPr/>
                    <a:lstStyle/>
                    <a:p>
                      <a:pPr lvl="0" algn="ctr" eaLnBrk="1" hangingPunct="1">
                        <a:spcBef>
                          <a:spcPct val="0"/>
                        </a:spcBef>
                        <a:buNone/>
                      </a:pPr>
                      <a:r>
                        <a:rPr lang="en-US" altLang="zh-CN" sz="2800" b="0" i="1">
                          <a:latin typeface="Times New Roman" panose="02020603050405020304" charset="0"/>
                          <a:ea typeface="Times New Roman" panose="02020603050405020304" charset="0"/>
                        </a:rPr>
                        <a:t>x</a:t>
                      </a:r>
                    </a:p>
                  </a:txBody>
                  <a:tcPr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lvl="0" indent="0" eaLnBrk="1" hangingPunct="1">
                        <a:buClr>
                          <a:schemeClr val="accent1"/>
                        </a:buClr>
                        <a:buSzPct val="65000"/>
                        <a:buFont typeface="Wingdings" panose="05000000000000000000" pitchFamily="2" charset="2"/>
                        <a:buNone/>
                      </a:pPr>
                      <a:r>
                        <a:rPr lang="zh-CN" altLang="en-US" sz="2800" b="0" dirty="0">
                          <a:solidFill>
                            <a:srgbClr val="FF0000"/>
                          </a:solidFill>
                          <a:latin typeface="Times New Roman" panose="02020603050405020304" charset="0"/>
                        </a:rPr>
                        <a:t>0</a:t>
                      </a:r>
                    </a:p>
                  </a:txBody>
                  <a:tcPr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lvl="0" indent="0" eaLnBrk="1" hangingPunct="1">
                        <a:buClr>
                          <a:schemeClr val="accent1"/>
                        </a:buClr>
                        <a:buSzPct val="65000"/>
                        <a:buFont typeface="Wingdings" panose="05000000000000000000" pitchFamily="2" charset="2"/>
                        <a:buNone/>
                      </a:pPr>
                      <a:r>
                        <a:rPr lang="zh-CN" altLang="en-US" sz="2800" b="0" dirty="0">
                          <a:solidFill>
                            <a:srgbClr val="FF0000"/>
                          </a:solidFill>
                          <a:latin typeface="Times New Roman" panose="02020603050405020304" charset="0"/>
                        </a:rPr>
                        <a:t>1</a:t>
                      </a:r>
                    </a:p>
                  </a:txBody>
                  <a:tcPr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lvl="0" indent="0" eaLnBrk="1" hangingPunct="1">
                        <a:buClr>
                          <a:schemeClr val="accent1"/>
                        </a:buClr>
                        <a:buSzPct val="65000"/>
                        <a:buFont typeface="Wingdings" panose="05000000000000000000" pitchFamily="2" charset="2"/>
                        <a:buNone/>
                      </a:pPr>
                      <a:r>
                        <a:rPr lang="zh-CN" altLang="en-US" sz="2800" b="0" dirty="0">
                          <a:solidFill>
                            <a:srgbClr val="FF0000"/>
                          </a:solidFill>
                          <a:latin typeface="Times New Roman" panose="02020603050405020304" charset="0"/>
                        </a:rPr>
                        <a:t>2</a:t>
                      </a:r>
                    </a:p>
                  </a:txBody>
                  <a:tcPr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lvl="0" indent="0" eaLnBrk="1" hangingPunct="1">
                        <a:buClr>
                          <a:schemeClr val="accent1"/>
                        </a:buClr>
                        <a:buSzPct val="65000"/>
                        <a:buFont typeface="Wingdings" panose="05000000000000000000" pitchFamily="2" charset="2"/>
                        <a:buNone/>
                      </a:pPr>
                      <a:r>
                        <a:rPr lang="zh-CN" altLang="en-US" sz="2800" b="0" dirty="0">
                          <a:solidFill>
                            <a:srgbClr val="FF0000"/>
                          </a:solidFill>
                          <a:latin typeface="Times New Roman" panose="02020603050405020304" charset="0"/>
                        </a:rPr>
                        <a:t>3</a:t>
                      </a:r>
                    </a:p>
                  </a:txBody>
                  <a:tcPr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lvl="0" indent="0" eaLnBrk="1" hangingPunct="1">
                        <a:buClr>
                          <a:schemeClr val="accent1"/>
                        </a:buClr>
                        <a:buSzPct val="65000"/>
                        <a:buFont typeface="Wingdings" panose="05000000000000000000" pitchFamily="2" charset="2"/>
                        <a:buNone/>
                      </a:pPr>
                      <a:r>
                        <a:rPr lang="zh-CN" altLang="en-US" sz="2800" b="0" dirty="0">
                          <a:solidFill>
                            <a:srgbClr val="FF0000"/>
                          </a:solidFill>
                          <a:latin typeface="Times New Roman" panose="02020603050405020304" charset="0"/>
                        </a:rPr>
                        <a:t>4</a:t>
                      </a:r>
                    </a:p>
                  </a:txBody>
                  <a:tcPr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lvl="0" indent="0" eaLnBrk="1" hangingPunct="1">
                        <a:buClr>
                          <a:schemeClr val="accent1"/>
                        </a:buClr>
                        <a:buSzPct val="65000"/>
                        <a:buFont typeface="Wingdings" panose="05000000000000000000" pitchFamily="2" charset="2"/>
                        <a:buNone/>
                      </a:pPr>
                      <a:r>
                        <a:rPr lang="zh-CN" altLang="en-US" sz="2800" b="0" dirty="0">
                          <a:solidFill>
                            <a:srgbClr val="FF0000"/>
                          </a:solidFill>
                          <a:latin typeface="Times New Roman" panose="02020603050405020304" charset="0"/>
                        </a:rPr>
                        <a:t>5</a:t>
                      </a:r>
                    </a:p>
                  </a:txBody>
                  <a:tcPr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lvl="0" indent="0" eaLnBrk="1" hangingPunct="1">
                        <a:buClr>
                          <a:schemeClr val="accent1"/>
                        </a:buClr>
                        <a:buSzPct val="65000"/>
                        <a:buFont typeface="Wingdings" panose="05000000000000000000" pitchFamily="2" charset="2"/>
                        <a:buNone/>
                      </a:pPr>
                      <a:r>
                        <a:rPr lang="zh-CN" altLang="en-US" sz="2800" b="0" dirty="0">
                          <a:solidFill>
                            <a:srgbClr val="FF0000"/>
                          </a:solidFill>
                          <a:latin typeface="Times New Roman" panose="02020603050405020304" charset="0"/>
                        </a:rPr>
                        <a:t>6</a:t>
                      </a:r>
                    </a:p>
                  </a:txBody>
                  <a:tcPr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lvl="0" indent="0" eaLnBrk="1" hangingPunct="1">
                        <a:buClr>
                          <a:schemeClr val="accent1"/>
                        </a:buClr>
                        <a:buSzPct val="65000"/>
                        <a:buFont typeface="Wingdings" panose="05000000000000000000" pitchFamily="2" charset="2"/>
                        <a:buNone/>
                      </a:pPr>
                      <a:r>
                        <a:rPr lang="zh-CN" altLang="en-US" sz="2800" b="0" dirty="0">
                          <a:solidFill>
                            <a:srgbClr val="FF0000"/>
                          </a:solidFill>
                          <a:latin typeface="Times New Roman" panose="02020603050405020304" charset="0"/>
                        </a:rPr>
                        <a:t>7</a:t>
                      </a:r>
                    </a:p>
                  </a:txBody>
                  <a:tcPr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lvl="0" indent="0" eaLnBrk="1" hangingPunct="1">
                        <a:buClr>
                          <a:schemeClr val="accent1"/>
                        </a:buClr>
                        <a:buSzPct val="65000"/>
                        <a:buFont typeface="Wingdings" panose="05000000000000000000" pitchFamily="2" charset="2"/>
                        <a:buNone/>
                      </a:pPr>
                      <a:r>
                        <a:rPr lang="zh-CN" altLang="en-US" sz="2800" b="0" dirty="0">
                          <a:solidFill>
                            <a:srgbClr val="FF0000"/>
                          </a:solidFill>
                          <a:latin typeface="Times New Roman" panose="02020603050405020304" charset="0"/>
                        </a:rPr>
                        <a:t>8</a:t>
                      </a:r>
                    </a:p>
                  </a:txBody>
                  <a:tcPr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lvl="0" indent="0" eaLnBrk="1" hangingPunct="1">
                        <a:buClr>
                          <a:schemeClr val="accent1"/>
                        </a:buClr>
                        <a:buSzPct val="65000"/>
                        <a:buFont typeface="Wingdings" panose="05000000000000000000" pitchFamily="2" charset="2"/>
                        <a:buNone/>
                      </a:pPr>
                      <a:r>
                        <a:rPr lang="zh-CN" altLang="en-US" sz="2800" b="0" dirty="0">
                          <a:solidFill>
                            <a:srgbClr val="FF0000"/>
                          </a:solidFill>
                          <a:latin typeface="Times New Roman" panose="02020603050405020304" charset="0"/>
                        </a:rPr>
                        <a:t>9</a:t>
                      </a:r>
                    </a:p>
                  </a:txBody>
                  <a:tcPr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lvl="0" indent="0" eaLnBrk="1" hangingPunct="1">
                        <a:buClr>
                          <a:schemeClr val="accent1"/>
                        </a:buClr>
                        <a:buSzPct val="65000"/>
                        <a:buFont typeface="Wingdings" panose="05000000000000000000" pitchFamily="2" charset="2"/>
                        <a:buNone/>
                      </a:pPr>
                      <a:r>
                        <a:rPr lang="zh-CN" altLang="en-US" sz="2800" b="0" dirty="0">
                          <a:solidFill>
                            <a:srgbClr val="FF0000"/>
                          </a:solidFill>
                          <a:latin typeface="Times New Roman" panose="02020603050405020304" charset="0"/>
                        </a:rPr>
                        <a:t>1</a:t>
                      </a:r>
                      <a:r>
                        <a:rPr lang="en-US" altLang="zh-CN" sz="2800" b="0">
                          <a:solidFill>
                            <a:srgbClr val="FF0000"/>
                          </a:solidFill>
                          <a:latin typeface="Times New Roman" panose="02020603050405020304" charset="0"/>
                        </a:rPr>
                        <a:t>0</a:t>
                      </a:r>
                      <a:endParaRPr lang="en-US" altLang="zh-CN" sz="2800" b="0" dirty="0">
                        <a:solidFill>
                          <a:srgbClr val="FF0000"/>
                        </a:solidFill>
                        <a:latin typeface="Times New Roman" panose="02020603050405020304" charset="0"/>
                      </a:endParaRPr>
                    </a:p>
                  </a:txBody>
                  <a:tcPr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93090">
                <a:tc>
                  <a:txBody>
                    <a:bodyPr/>
                    <a:lstStyle/>
                    <a:p>
                      <a:pPr lvl="0" eaLnBrk="1" hangingPunct="1">
                        <a:spcBef>
                          <a:spcPct val="0"/>
                        </a:spcBef>
                        <a:buNone/>
                      </a:pPr>
                      <a:r>
                        <a:rPr lang="en-US" altLang="zh-CN" sz="2800" b="0" i="1">
                          <a:latin typeface="Times New Roman" panose="02020603050405020304" charset="0"/>
                          <a:ea typeface="Times New Roman" panose="02020603050405020304" charset="0"/>
                        </a:rPr>
                        <a:t>  y</a:t>
                      </a:r>
                    </a:p>
                  </a:txBody>
                  <a:tcPr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lvl="0" indent="0" eaLnBrk="1" hangingPunct="1">
                        <a:buClr>
                          <a:schemeClr val="accent1"/>
                        </a:buClr>
                        <a:buSzPct val="65000"/>
                        <a:buFont typeface="Wingdings" panose="05000000000000000000" pitchFamily="2" charset="2"/>
                        <a:buNone/>
                      </a:pPr>
                      <a:r>
                        <a:rPr lang="en-US" altLang="zh-CN" sz="2800" b="0">
                          <a:solidFill>
                            <a:srgbClr val="FF0000"/>
                          </a:solidFill>
                          <a:latin typeface="Times New Roman" panose="02020603050405020304" charset="0"/>
                        </a:rPr>
                        <a:t>10</a:t>
                      </a:r>
                      <a:endParaRPr lang="en-US" altLang="zh-CN" sz="2800" b="0" dirty="0">
                        <a:solidFill>
                          <a:srgbClr val="FF0000"/>
                        </a:solidFill>
                        <a:latin typeface="Times New Roman" panose="02020603050405020304" charset="0"/>
                      </a:endParaRPr>
                    </a:p>
                  </a:txBody>
                  <a:tcPr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lvl="0" indent="0" eaLnBrk="1" hangingPunct="1">
                        <a:buClr>
                          <a:schemeClr val="accent1"/>
                        </a:buClr>
                        <a:buSzPct val="65000"/>
                        <a:buFont typeface="Wingdings" panose="05000000000000000000" pitchFamily="2" charset="2"/>
                        <a:buNone/>
                      </a:pPr>
                      <a:r>
                        <a:rPr lang="zh-CN" altLang="en-US" sz="2800" b="0" dirty="0">
                          <a:solidFill>
                            <a:srgbClr val="FF0000"/>
                          </a:solidFill>
                          <a:latin typeface="Times New Roman" panose="02020603050405020304" charset="0"/>
                        </a:rPr>
                        <a:t>9</a:t>
                      </a:r>
                    </a:p>
                  </a:txBody>
                  <a:tcPr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lvl="0" indent="0" eaLnBrk="1" hangingPunct="1">
                        <a:buClr>
                          <a:schemeClr val="accent1"/>
                        </a:buClr>
                        <a:buSzPct val="65000"/>
                        <a:buFont typeface="Wingdings" panose="05000000000000000000" pitchFamily="2" charset="2"/>
                        <a:buNone/>
                      </a:pPr>
                      <a:r>
                        <a:rPr lang="zh-CN" altLang="en-US" sz="2800" b="0" dirty="0">
                          <a:solidFill>
                            <a:srgbClr val="FF0000"/>
                          </a:solidFill>
                          <a:latin typeface="Times New Roman" panose="02020603050405020304" charset="0"/>
                        </a:rPr>
                        <a:t>8</a:t>
                      </a:r>
                    </a:p>
                  </a:txBody>
                  <a:tcPr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lvl="0" indent="0" eaLnBrk="1" hangingPunct="1">
                        <a:buClr>
                          <a:schemeClr val="accent1"/>
                        </a:buClr>
                        <a:buSzPct val="65000"/>
                        <a:buFont typeface="Wingdings" panose="05000000000000000000" pitchFamily="2" charset="2"/>
                        <a:buNone/>
                      </a:pPr>
                      <a:r>
                        <a:rPr lang="zh-CN" altLang="en-US" sz="2800" b="0" dirty="0">
                          <a:solidFill>
                            <a:srgbClr val="FF0000"/>
                          </a:solidFill>
                          <a:latin typeface="Times New Roman" panose="02020603050405020304" charset="0"/>
                        </a:rPr>
                        <a:t>7</a:t>
                      </a:r>
                    </a:p>
                  </a:txBody>
                  <a:tcPr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lvl="0" indent="0" eaLnBrk="1" hangingPunct="1">
                        <a:buClr>
                          <a:schemeClr val="accent1"/>
                        </a:buClr>
                        <a:buSzPct val="65000"/>
                        <a:buFont typeface="Wingdings" panose="05000000000000000000" pitchFamily="2" charset="2"/>
                        <a:buNone/>
                      </a:pPr>
                      <a:r>
                        <a:rPr lang="zh-CN" altLang="en-US" sz="2800" b="0" dirty="0">
                          <a:solidFill>
                            <a:srgbClr val="FF0000"/>
                          </a:solidFill>
                          <a:latin typeface="Times New Roman" panose="02020603050405020304" charset="0"/>
                        </a:rPr>
                        <a:t>6</a:t>
                      </a:r>
                    </a:p>
                  </a:txBody>
                  <a:tcPr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lvl="0" indent="0" eaLnBrk="1" hangingPunct="1">
                        <a:buClr>
                          <a:schemeClr val="accent1"/>
                        </a:buClr>
                        <a:buSzPct val="65000"/>
                        <a:buFont typeface="Wingdings" panose="05000000000000000000" pitchFamily="2" charset="2"/>
                        <a:buNone/>
                      </a:pPr>
                      <a:r>
                        <a:rPr lang="zh-CN" altLang="en-US" sz="2800" b="0" dirty="0">
                          <a:solidFill>
                            <a:srgbClr val="FF0000"/>
                          </a:solidFill>
                          <a:latin typeface="Times New Roman" panose="02020603050405020304" charset="0"/>
                        </a:rPr>
                        <a:t>5</a:t>
                      </a:r>
                    </a:p>
                  </a:txBody>
                  <a:tcPr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lvl="0" indent="0" eaLnBrk="1" hangingPunct="1">
                        <a:buClr>
                          <a:schemeClr val="accent1"/>
                        </a:buClr>
                        <a:buSzPct val="65000"/>
                        <a:buFont typeface="Wingdings" panose="05000000000000000000" pitchFamily="2" charset="2"/>
                        <a:buNone/>
                      </a:pPr>
                      <a:r>
                        <a:rPr lang="zh-CN" altLang="en-US" sz="2800" b="0" dirty="0">
                          <a:solidFill>
                            <a:srgbClr val="FF0000"/>
                          </a:solidFill>
                          <a:latin typeface="Times New Roman" panose="02020603050405020304" charset="0"/>
                        </a:rPr>
                        <a:t>4</a:t>
                      </a:r>
                    </a:p>
                  </a:txBody>
                  <a:tcPr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lvl="0" indent="0" eaLnBrk="1" hangingPunct="1">
                        <a:buClr>
                          <a:schemeClr val="accent1"/>
                        </a:buClr>
                        <a:buSzPct val="65000"/>
                        <a:buFont typeface="Wingdings" panose="05000000000000000000" pitchFamily="2" charset="2"/>
                        <a:buNone/>
                      </a:pPr>
                      <a:r>
                        <a:rPr lang="zh-CN" altLang="en-US" sz="2800" b="0" dirty="0">
                          <a:solidFill>
                            <a:srgbClr val="FF0000"/>
                          </a:solidFill>
                          <a:latin typeface="Times New Roman" panose="02020603050405020304" charset="0"/>
                        </a:rPr>
                        <a:t>3</a:t>
                      </a:r>
                    </a:p>
                  </a:txBody>
                  <a:tcPr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lvl="0" indent="0" eaLnBrk="1" hangingPunct="1">
                        <a:buClr>
                          <a:schemeClr val="accent1"/>
                        </a:buClr>
                        <a:buSzPct val="65000"/>
                        <a:buFont typeface="Wingdings" panose="05000000000000000000" pitchFamily="2" charset="2"/>
                        <a:buNone/>
                      </a:pPr>
                      <a:r>
                        <a:rPr lang="zh-CN" altLang="en-US" sz="2800" b="0" dirty="0">
                          <a:solidFill>
                            <a:srgbClr val="FF0000"/>
                          </a:solidFill>
                          <a:latin typeface="Times New Roman" panose="02020603050405020304" charset="0"/>
                        </a:rPr>
                        <a:t>2</a:t>
                      </a:r>
                    </a:p>
                  </a:txBody>
                  <a:tcPr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lvl="0" indent="0" eaLnBrk="1" hangingPunct="1">
                        <a:buClr>
                          <a:schemeClr val="accent1"/>
                        </a:buClr>
                        <a:buSzPct val="65000"/>
                        <a:buFont typeface="Wingdings" panose="05000000000000000000" pitchFamily="2" charset="2"/>
                        <a:buNone/>
                      </a:pPr>
                      <a:r>
                        <a:rPr lang="zh-CN" altLang="en-US" sz="2800" b="0" dirty="0">
                          <a:solidFill>
                            <a:srgbClr val="FF0000"/>
                          </a:solidFill>
                          <a:latin typeface="Times New Roman" panose="02020603050405020304" charset="0"/>
                        </a:rPr>
                        <a:t>1</a:t>
                      </a:r>
                    </a:p>
                  </a:txBody>
                  <a:tcPr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lvl="0" indent="0" eaLnBrk="1" hangingPunct="1">
                        <a:buClr>
                          <a:schemeClr val="accent1"/>
                        </a:buClr>
                        <a:buSzPct val="65000"/>
                        <a:buFont typeface="Wingdings" panose="05000000000000000000" pitchFamily="2" charset="2"/>
                        <a:buNone/>
                      </a:pPr>
                      <a:r>
                        <a:rPr lang="zh-CN" altLang="en-US" sz="2800" b="0" dirty="0">
                          <a:solidFill>
                            <a:srgbClr val="FF0000"/>
                          </a:solidFill>
                          <a:latin typeface="Times New Roman" panose="02020603050405020304" charset="0"/>
                        </a:rPr>
                        <a:t>0</a:t>
                      </a:r>
                    </a:p>
                  </a:txBody>
                  <a:tcPr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7" name="Text Box 5"/>
          <p:cNvSpPr txBox="1"/>
          <p:nvPr/>
        </p:nvSpPr>
        <p:spPr>
          <a:xfrm>
            <a:off x="1024890" y="5052060"/>
            <a:ext cx="7044690" cy="73723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en-US" altLang="zh-CN" sz="2800" b="1" i="1" dirty="0">
                <a:solidFill>
                  <a:srgbClr val="FF0000"/>
                </a:solidFill>
                <a:latin typeface="+mn-ea"/>
                <a:cs typeface="+mn-ea"/>
              </a:rPr>
              <a:t>x</a:t>
            </a:r>
            <a:r>
              <a:rPr lang="en-US" altLang="zh-CN" sz="2800" b="1" dirty="0">
                <a:solidFill>
                  <a:srgbClr val="FF0000"/>
                </a:solidFill>
                <a:latin typeface="+mn-ea"/>
                <a:cs typeface="+mn-ea"/>
              </a:rPr>
              <a:t>,</a:t>
            </a:r>
            <a:r>
              <a:rPr lang="en-US" altLang="zh-CN" sz="2800" b="1" i="1" dirty="0">
                <a:solidFill>
                  <a:srgbClr val="FF0000"/>
                </a:solidFill>
                <a:latin typeface="+mn-ea"/>
                <a:cs typeface="+mn-ea"/>
              </a:rPr>
              <a:t>y</a:t>
            </a:r>
            <a:r>
              <a:rPr lang="zh-CN" altLang="en-US" sz="2800" b="1" dirty="0">
                <a:solidFill>
                  <a:srgbClr val="FF0000"/>
                </a:solidFill>
                <a:latin typeface="+mn-ea"/>
                <a:cs typeface="+mn-ea"/>
              </a:rPr>
              <a:t>还可取到小数</a:t>
            </a:r>
            <a:r>
              <a:rPr lang="en-US" altLang="zh-CN" sz="2800" b="1" dirty="0">
                <a:solidFill>
                  <a:srgbClr val="FF0000"/>
                </a:solidFill>
                <a:latin typeface="+mn-ea"/>
                <a:cs typeface="+mn-ea"/>
              </a:rPr>
              <a:t>,</a:t>
            </a:r>
            <a:r>
              <a:rPr lang="zh-CN" altLang="en-US" sz="2800" b="1" dirty="0">
                <a:solidFill>
                  <a:srgbClr val="FF0000"/>
                </a:solidFill>
                <a:latin typeface="+mn-ea"/>
                <a:cs typeface="+mn-ea"/>
              </a:rPr>
              <a:t>如</a:t>
            </a:r>
            <a:r>
              <a:rPr lang="en-US" altLang="zh-CN" sz="2800" b="1" i="1" dirty="0">
                <a:solidFill>
                  <a:srgbClr val="FF0000"/>
                </a:solidFill>
                <a:latin typeface="+mn-ea"/>
                <a:cs typeface="+mn-ea"/>
              </a:rPr>
              <a:t>x</a:t>
            </a:r>
            <a:r>
              <a:rPr lang="en-US" altLang="zh-CN" sz="2800" b="1" dirty="0">
                <a:solidFill>
                  <a:srgbClr val="FF0000"/>
                </a:solidFill>
                <a:latin typeface="+mn-ea"/>
                <a:cs typeface="+mn-ea"/>
              </a:rPr>
              <a:t>=0.5,</a:t>
            </a:r>
            <a:r>
              <a:rPr lang="en-US" altLang="zh-CN" sz="2800" b="1" i="1" dirty="0">
                <a:solidFill>
                  <a:srgbClr val="FF0000"/>
                </a:solidFill>
                <a:latin typeface="+mn-ea"/>
                <a:cs typeface="+mn-ea"/>
              </a:rPr>
              <a:t>y</a:t>
            </a:r>
            <a:r>
              <a:rPr lang="en-US" altLang="zh-CN" sz="2800" b="1" dirty="0">
                <a:solidFill>
                  <a:srgbClr val="FF0000"/>
                </a:solidFill>
                <a:latin typeface="+mn-ea"/>
                <a:cs typeface="+mn-ea"/>
              </a:rPr>
              <a:t>=9.5;</a:t>
            </a:r>
          </a:p>
        </p:txBody>
      </p:sp>
      <p:sp>
        <p:nvSpPr>
          <p:cNvPr id="8" name="Text Box 5"/>
          <p:cNvSpPr txBox="1"/>
          <p:nvPr/>
        </p:nvSpPr>
        <p:spPr>
          <a:xfrm>
            <a:off x="1929448" y="5623560"/>
            <a:ext cx="3195637" cy="73723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zh-CN" altLang="en-US" sz="2800" b="1" dirty="0">
                <a:solidFill>
                  <a:srgbClr val="FF0000"/>
                </a:solidFill>
                <a:latin typeface="+mn-ea"/>
                <a:cs typeface="+mn-ea"/>
              </a:rPr>
              <a:t>有无数组这样的值。</a:t>
            </a:r>
            <a:endParaRPr lang="en-US" altLang="zh-CN" sz="2800" b="1" dirty="0">
              <a:solidFill>
                <a:srgbClr val="FF0000"/>
              </a:solidFill>
              <a:latin typeface="+mn-ea"/>
              <a:cs typeface="+mn-ea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4742360" y="-16488"/>
            <a:ext cx="2954648" cy="923326"/>
          </a:xfrm>
          <a:prstGeom prst="rect">
            <a:avLst/>
          </a:prstGeom>
          <a:noFill/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zh-CN" altLang="en-US" sz="54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知识精讲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37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37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92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2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92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204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3">
                                            <p:txEl>
                                              <p:charRg st="0" end="3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3013">
                                            <p:txEl>
                                              <p:charRg st="0" end="3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3013">
                                            <p:txEl>
                                              <p:charRg st="0" end="3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3">
                                            <p:txEl>
                                              <p:char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3013">
                                            <p:txEl>
                                              <p:char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3013">
                                            <p:txEl>
                                              <p:char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6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A_矩形 2"/>
          <p:cNvSpPr/>
          <p:nvPr>
            <p:custDataLst>
              <p:tags r:id="rId1"/>
            </p:custDataLst>
          </p:nvPr>
        </p:nvSpPr>
        <p:spPr>
          <a:xfrm>
            <a:off x="0" y="6719750"/>
            <a:ext cx="12192000" cy="138249"/>
          </a:xfrm>
          <a:prstGeom prst="rect">
            <a:avLst/>
          </a:prstGeom>
          <a:solidFill>
            <a:srgbClr val="4DB4A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5" name="PA_组合 4"/>
          <p:cNvGrpSpPr/>
          <p:nvPr>
            <p:custDataLst>
              <p:tags r:id="rId2"/>
            </p:custDataLst>
          </p:nvPr>
        </p:nvGrpSpPr>
        <p:grpSpPr>
          <a:xfrm>
            <a:off x="0" y="0"/>
            <a:ext cx="12192000" cy="836712"/>
            <a:chOff x="0" y="0"/>
            <a:chExt cx="12192000" cy="548680"/>
          </a:xfrm>
        </p:grpSpPr>
        <p:sp>
          <p:nvSpPr>
            <p:cNvPr id="2" name="矩形 1"/>
            <p:cNvSpPr/>
            <p:nvPr/>
          </p:nvSpPr>
          <p:spPr>
            <a:xfrm>
              <a:off x="254968" y="0"/>
              <a:ext cx="11937032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" name="矩形 3"/>
            <p:cNvSpPr/>
            <p:nvPr/>
          </p:nvSpPr>
          <p:spPr>
            <a:xfrm>
              <a:off x="0" y="0"/>
              <a:ext cx="254968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88072" name="折角形 88071"/>
          <p:cNvSpPr/>
          <p:nvPr/>
        </p:nvSpPr>
        <p:spPr>
          <a:xfrm>
            <a:off x="2191385" y="1844675"/>
            <a:ext cx="9385935" cy="1652905"/>
          </a:xfrm>
          <a:prstGeom prst="foldedCorner">
            <a:avLst>
              <a:gd name="adj" fmla="val 12500"/>
            </a:avLst>
          </a:prstGeom>
          <a:solidFill>
            <a:srgbClr val="FFFF99">
              <a:alpha val="29999"/>
            </a:srgbClr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t"/>
          <a:lstStyle/>
          <a:p>
            <a:pPr algn="ctr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88068" name="Rectangle 2"/>
          <p:cNvSpPr/>
          <p:nvPr/>
        </p:nvSpPr>
        <p:spPr>
          <a:xfrm>
            <a:off x="2228850" y="1744345"/>
            <a:ext cx="9536430" cy="175323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>
              <a:lnSpc>
                <a:spcPct val="150000"/>
              </a:lnSpc>
            </a:pPr>
            <a:r>
              <a:rPr sz="3600" b="1">
                <a:latin typeface="+mn-ea"/>
                <a:cs typeface="+mn-ea"/>
              </a:rPr>
              <a:t>使一个二元一次方程两边的值相等的两个未知数的值，叫做这个</a:t>
            </a:r>
            <a:r>
              <a:rPr sz="3600" b="1">
                <a:solidFill>
                  <a:srgbClr val="FF0000"/>
                </a:solidFill>
                <a:latin typeface="+mn-ea"/>
                <a:cs typeface="+mn-ea"/>
              </a:rPr>
              <a:t>二元一次方程的解</a:t>
            </a:r>
            <a:r>
              <a:rPr sz="3600" b="1">
                <a:latin typeface="+mn-ea"/>
                <a:cs typeface="+mn-ea"/>
              </a:rPr>
              <a:t>。</a:t>
            </a:r>
            <a:endParaRPr lang="en-US" altLang="zh-CN" sz="3600" b="1">
              <a:latin typeface="+mn-ea"/>
              <a:cs typeface="+mn-ea"/>
            </a:endParaRPr>
          </a:p>
        </p:txBody>
      </p:sp>
      <p:sp>
        <p:nvSpPr>
          <p:cNvPr id="12292" name="圆角矩形 31"/>
          <p:cNvSpPr/>
          <p:nvPr/>
        </p:nvSpPr>
        <p:spPr>
          <a:xfrm>
            <a:off x="460375" y="1844675"/>
            <a:ext cx="1524000" cy="780415"/>
          </a:xfrm>
          <a:prstGeom prst="roundRect">
            <a:avLst>
              <a:gd name="adj" fmla="val 16667"/>
            </a:avLst>
          </a:prstGeom>
          <a:solidFill>
            <a:srgbClr val="FFFFD9"/>
          </a:solidFill>
          <a:ln w="25400" cap="flat" cmpd="sng">
            <a:solidFill>
              <a:srgbClr val="0099FF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t"/>
          <a:lstStyle/>
          <a:p>
            <a:pPr algn="ctr"/>
            <a:r>
              <a:rPr lang="zh-CN" altLang="en-US" sz="4000" b="1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定义</a:t>
            </a:r>
          </a:p>
        </p:txBody>
      </p:sp>
      <p:sp>
        <p:nvSpPr>
          <p:cNvPr id="7" name="矩形 6"/>
          <p:cNvSpPr/>
          <p:nvPr/>
        </p:nvSpPr>
        <p:spPr>
          <a:xfrm>
            <a:off x="4742360" y="-16488"/>
            <a:ext cx="2954648" cy="923326"/>
          </a:xfrm>
          <a:prstGeom prst="rect">
            <a:avLst/>
          </a:prstGeom>
          <a:noFill/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zh-CN" altLang="en-US" sz="54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知识精讲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80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80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880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880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880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54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80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80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880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80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880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806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A_矩形 2"/>
          <p:cNvSpPr/>
          <p:nvPr>
            <p:custDataLst>
              <p:tags r:id="rId2"/>
            </p:custDataLst>
          </p:nvPr>
        </p:nvSpPr>
        <p:spPr>
          <a:xfrm>
            <a:off x="0" y="6719750"/>
            <a:ext cx="12192000" cy="138249"/>
          </a:xfrm>
          <a:prstGeom prst="rect">
            <a:avLst/>
          </a:prstGeom>
          <a:solidFill>
            <a:srgbClr val="4DB4A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5" name="PA_组合 4"/>
          <p:cNvGrpSpPr/>
          <p:nvPr>
            <p:custDataLst>
              <p:tags r:id="rId3"/>
            </p:custDataLst>
          </p:nvPr>
        </p:nvGrpSpPr>
        <p:grpSpPr>
          <a:xfrm>
            <a:off x="0" y="0"/>
            <a:ext cx="12192000" cy="836712"/>
            <a:chOff x="0" y="0"/>
            <a:chExt cx="12192000" cy="548680"/>
          </a:xfrm>
        </p:grpSpPr>
        <p:sp>
          <p:nvSpPr>
            <p:cNvPr id="2" name="矩形 1"/>
            <p:cNvSpPr/>
            <p:nvPr/>
          </p:nvSpPr>
          <p:spPr>
            <a:xfrm>
              <a:off x="254968" y="0"/>
              <a:ext cx="11937032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" name="矩形 3"/>
            <p:cNvSpPr/>
            <p:nvPr/>
          </p:nvSpPr>
          <p:spPr>
            <a:xfrm>
              <a:off x="0" y="0"/>
              <a:ext cx="254968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80957" name="折角形 80956"/>
          <p:cNvSpPr/>
          <p:nvPr/>
        </p:nvSpPr>
        <p:spPr>
          <a:xfrm>
            <a:off x="2730500" y="4716780"/>
            <a:ext cx="7401560" cy="1441450"/>
          </a:xfrm>
          <a:prstGeom prst="foldedCorner">
            <a:avLst>
              <a:gd name="adj" fmla="val 12500"/>
            </a:avLst>
          </a:prstGeom>
          <a:solidFill>
            <a:srgbClr val="FFFF99">
              <a:alpha val="29999"/>
            </a:srgbClr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t"/>
          <a:lstStyle/>
          <a:p>
            <a:pPr algn="ctr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80945" name="Text Box 4"/>
          <p:cNvSpPr txBox="1"/>
          <p:nvPr/>
        </p:nvSpPr>
        <p:spPr>
          <a:xfrm>
            <a:off x="2837815" y="4646295"/>
            <a:ext cx="7595235" cy="153162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800" dirty="0">
                <a:latin typeface="Times New Roman" panose="02020603050405020304" charset="0"/>
                <a:ea typeface="黑体" panose="02010609060101010101" pitchFamily="2" charset="-122"/>
              </a:rPr>
              <a:t>  </a:t>
            </a:r>
            <a:r>
              <a:rPr lang="zh-CN" altLang="en-US" sz="3600" b="1" dirty="0">
                <a:latin typeface="+mn-ea"/>
                <a:cs typeface="+mn-ea"/>
              </a:rPr>
              <a:t>二元一次方程组中各个方程的公共解</a:t>
            </a:r>
            <a:r>
              <a:rPr lang="en-US" altLang="zh-CN" sz="3600" b="1">
                <a:latin typeface="+mn-ea"/>
                <a:cs typeface="+mn-ea"/>
              </a:rPr>
              <a:t>,</a:t>
            </a:r>
            <a:r>
              <a:rPr lang="zh-CN" altLang="en-US" sz="3600" b="1" dirty="0">
                <a:latin typeface="+mn-ea"/>
                <a:cs typeface="+mn-ea"/>
              </a:rPr>
              <a:t>叫做这个</a:t>
            </a:r>
            <a:r>
              <a:rPr lang="zh-CN" altLang="en-US" sz="3600" b="1" dirty="0">
                <a:solidFill>
                  <a:srgbClr val="FF0000"/>
                </a:solidFill>
                <a:latin typeface="+mn-ea"/>
                <a:cs typeface="+mn-ea"/>
              </a:rPr>
              <a:t>二元一次方程组的解</a:t>
            </a:r>
            <a:r>
              <a:rPr lang="zh-CN" altLang="en-US" sz="3600" b="1" dirty="0">
                <a:solidFill>
                  <a:schemeClr val="tx1"/>
                </a:solidFill>
                <a:latin typeface="+mn-ea"/>
                <a:cs typeface="+mn-ea"/>
              </a:rPr>
              <a:t>。</a:t>
            </a:r>
          </a:p>
        </p:txBody>
      </p:sp>
      <p:sp>
        <p:nvSpPr>
          <p:cNvPr id="8" name="Text Box 4"/>
          <p:cNvSpPr txBox="1"/>
          <p:nvPr/>
        </p:nvSpPr>
        <p:spPr>
          <a:xfrm>
            <a:off x="649605" y="2054860"/>
            <a:ext cx="10982325" cy="73723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zh-CN" altLang="en-US" sz="2800" b="1" dirty="0">
                <a:solidFill>
                  <a:srgbClr val="0000FF"/>
                </a:solidFill>
                <a:latin typeface="+mn-ea"/>
                <a:cs typeface="+mn-ea"/>
              </a:rPr>
              <a:t>思考</a:t>
            </a:r>
            <a:r>
              <a:rPr lang="en-US" altLang="zh-CN" sz="2800" b="1">
                <a:solidFill>
                  <a:srgbClr val="0000FF"/>
                </a:solidFill>
                <a:latin typeface="+mn-ea"/>
                <a:cs typeface="+mn-ea"/>
              </a:rPr>
              <a:t>2</a:t>
            </a:r>
            <a:r>
              <a:rPr lang="zh-CN" altLang="en-US" sz="2800" b="1" dirty="0">
                <a:solidFill>
                  <a:srgbClr val="0000FF"/>
                </a:solidFill>
                <a:latin typeface="+mn-ea"/>
                <a:cs typeface="+mn-ea"/>
              </a:rPr>
              <a:t>　</a:t>
            </a:r>
            <a:r>
              <a:rPr lang="zh-CN" altLang="en-US" sz="2800" b="1" dirty="0">
                <a:latin typeface="+mn-ea"/>
                <a:cs typeface="+mn-ea"/>
              </a:rPr>
              <a:t>上表中哪对</a:t>
            </a:r>
            <a:r>
              <a:rPr lang="en-US" altLang="zh-CN" sz="2800" b="1" i="1">
                <a:latin typeface="+mn-ea"/>
                <a:cs typeface="+mn-ea"/>
              </a:rPr>
              <a:t>x</a:t>
            </a:r>
            <a:r>
              <a:rPr lang="zh-CN" altLang="en-US" sz="2800" b="1" dirty="0">
                <a:latin typeface="+mn-ea"/>
                <a:cs typeface="+mn-ea"/>
              </a:rPr>
              <a:t>，</a:t>
            </a:r>
            <a:r>
              <a:rPr lang="en-US" altLang="zh-CN" sz="2800" b="1" i="1">
                <a:latin typeface="+mn-ea"/>
                <a:cs typeface="+mn-ea"/>
              </a:rPr>
              <a:t>y</a:t>
            </a:r>
            <a:r>
              <a:rPr lang="zh-CN" altLang="en-US" sz="2800" b="1" dirty="0">
                <a:latin typeface="+mn-ea"/>
                <a:cs typeface="+mn-ea"/>
              </a:rPr>
              <a:t>的值还满足方程</a:t>
            </a:r>
            <a:r>
              <a:rPr lang="en-US" altLang="zh-CN" sz="2800" b="1">
                <a:latin typeface="+mn-ea"/>
                <a:cs typeface="+mn-ea"/>
              </a:rPr>
              <a:t>2</a:t>
            </a:r>
            <a:r>
              <a:rPr lang="en-US" altLang="zh-CN" sz="2800" b="1" i="1">
                <a:latin typeface="+mn-ea"/>
                <a:cs typeface="+mn-ea"/>
              </a:rPr>
              <a:t>x</a:t>
            </a:r>
            <a:r>
              <a:rPr lang="en-US" altLang="zh-CN" sz="2800" b="1">
                <a:latin typeface="+mn-ea"/>
                <a:cs typeface="+mn-ea"/>
              </a:rPr>
              <a:t>+</a:t>
            </a:r>
            <a:r>
              <a:rPr lang="en-US" altLang="zh-CN" sz="2800" b="1" i="1">
                <a:latin typeface="+mn-ea"/>
                <a:cs typeface="+mn-ea"/>
              </a:rPr>
              <a:t>y</a:t>
            </a:r>
            <a:r>
              <a:rPr lang="en-US" altLang="zh-CN" sz="2800" b="1">
                <a:latin typeface="+mn-ea"/>
                <a:cs typeface="+mn-ea"/>
              </a:rPr>
              <a:t>=16</a:t>
            </a:r>
            <a:r>
              <a:rPr lang="zh-CN" altLang="en-US" sz="2800" b="1" dirty="0">
                <a:latin typeface="+mn-ea"/>
                <a:cs typeface="+mn-ea"/>
              </a:rPr>
              <a:t> ②？</a:t>
            </a:r>
          </a:p>
        </p:txBody>
      </p:sp>
      <p:sp>
        <p:nvSpPr>
          <p:cNvPr id="9" name="Text Box 8"/>
          <p:cNvSpPr txBox="1"/>
          <p:nvPr/>
        </p:nvSpPr>
        <p:spPr>
          <a:xfrm>
            <a:off x="605790" y="2533015"/>
            <a:ext cx="9605645" cy="164147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>
              <a:lnSpc>
                <a:spcPct val="180000"/>
              </a:lnSpc>
            </a:pPr>
            <a:r>
              <a:rPr lang="en-US" altLang="zh-CN" sz="2800" b="1" i="1">
                <a:solidFill>
                  <a:srgbClr val="FF0000"/>
                </a:solidFill>
                <a:latin typeface="+mn-ea"/>
                <a:cs typeface="+mn-ea"/>
              </a:rPr>
              <a:t>x</a:t>
            </a:r>
            <a:r>
              <a:rPr lang="en-US" altLang="zh-CN" sz="2800" b="1">
                <a:solidFill>
                  <a:srgbClr val="FF0000"/>
                </a:solidFill>
                <a:latin typeface="+mn-ea"/>
                <a:cs typeface="+mn-ea"/>
              </a:rPr>
              <a:t>=6</a:t>
            </a:r>
            <a:r>
              <a:rPr lang="zh-CN" altLang="en-US" sz="2800" b="1" dirty="0">
                <a:solidFill>
                  <a:srgbClr val="FF0000"/>
                </a:solidFill>
                <a:latin typeface="+mn-ea"/>
                <a:cs typeface="+mn-ea"/>
              </a:rPr>
              <a:t>，</a:t>
            </a:r>
            <a:r>
              <a:rPr lang="en-US" altLang="zh-CN" sz="2800" b="1" dirty="0">
                <a:solidFill>
                  <a:srgbClr val="FF0000"/>
                </a:solidFill>
                <a:latin typeface="+mn-ea"/>
                <a:cs typeface="+mn-ea"/>
              </a:rPr>
              <a:t>y</a:t>
            </a:r>
            <a:r>
              <a:rPr lang="en-US" altLang="zh-CN" sz="2800" b="1">
                <a:solidFill>
                  <a:srgbClr val="FF0000"/>
                </a:solidFill>
                <a:latin typeface="+mn-ea"/>
                <a:cs typeface="+mn-ea"/>
              </a:rPr>
              <a:t>=4</a:t>
            </a:r>
            <a:r>
              <a:rPr lang="zh-CN" altLang="en-US" sz="2800" b="1" dirty="0">
                <a:solidFill>
                  <a:srgbClr val="FF0000"/>
                </a:solidFill>
                <a:latin typeface="+mn-ea"/>
                <a:cs typeface="+mn-ea"/>
              </a:rPr>
              <a:t>还满足方程②。</a:t>
            </a:r>
            <a:endParaRPr lang="zh-CN" altLang="en-US" sz="2800" b="1" dirty="0">
              <a:latin typeface="+mn-ea"/>
              <a:cs typeface="+mn-ea"/>
            </a:endParaRPr>
          </a:p>
          <a:p>
            <a:pPr>
              <a:lnSpc>
                <a:spcPct val="180000"/>
              </a:lnSpc>
            </a:pPr>
            <a:r>
              <a:rPr lang="zh-CN" altLang="en-US" sz="2800" b="1" dirty="0">
                <a:latin typeface="+mn-ea"/>
                <a:cs typeface="+mn-ea"/>
              </a:rPr>
              <a:t>也就是说</a:t>
            </a:r>
            <a:r>
              <a:rPr lang="en-US" altLang="zh-CN" sz="2800" b="1">
                <a:latin typeface="+mn-ea"/>
                <a:cs typeface="+mn-ea"/>
              </a:rPr>
              <a:t>,  </a:t>
            </a:r>
            <a:r>
              <a:rPr lang="zh-CN" altLang="en-US" sz="2800" b="1" dirty="0">
                <a:latin typeface="+mn-ea"/>
                <a:cs typeface="+mn-ea"/>
              </a:rPr>
              <a:t>它是方程</a:t>
            </a:r>
            <a:r>
              <a:rPr lang="en-US" altLang="zh-CN" sz="2800" b="1" i="1" err="1">
                <a:latin typeface="+mn-ea"/>
                <a:cs typeface="+mn-ea"/>
              </a:rPr>
              <a:t>x+y</a:t>
            </a:r>
            <a:r>
              <a:rPr lang="en-US" altLang="zh-CN" sz="2800" b="1" i="1">
                <a:latin typeface="+mn-ea"/>
                <a:cs typeface="+mn-ea"/>
              </a:rPr>
              <a:t>=</a:t>
            </a:r>
            <a:r>
              <a:rPr lang="en-US" altLang="zh-CN" sz="2800" b="1">
                <a:latin typeface="+mn-ea"/>
                <a:cs typeface="+mn-ea"/>
              </a:rPr>
              <a:t>10</a:t>
            </a:r>
            <a:r>
              <a:rPr lang="zh-CN" altLang="en-US" sz="2800" b="1" dirty="0">
                <a:latin typeface="+mn-ea"/>
                <a:cs typeface="+mn-ea"/>
              </a:rPr>
              <a:t> ①与方程②的</a:t>
            </a:r>
            <a:r>
              <a:rPr lang="zh-CN" altLang="en-US" sz="2800" b="1" dirty="0">
                <a:solidFill>
                  <a:srgbClr val="0000FF"/>
                </a:solidFill>
                <a:latin typeface="+mn-ea"/>
                <a:cs typeface="+mn-ea"/>
              </a:rPr>
              <a:t>公共解</a:t>
            </a:r>
            <a:r>
              <a:rPr lang="zh-CN" altLang="en-US" sz="2800" b="1" dirty="0">
                <a:latin typeface="+mn-ea"/>
                <a:cs typeface="+mn-ea"/>
              </a:rPr>
              <a:t>，记作</a:t>
            </a:r>
            <a:endParaRPr lang="en-US" altLang="zh-CN" sz="2800" b="1">
              <a:latin typeface="+mn-ea"/>
              <a:cs typeface="+mn-ea"/>
            </a:endParaRPr>
          </a:p>
        </p:txBody>
      </p:sp>
      <p:graphicFrame>
        <p:nvGraphicFramePr>
          <p:cNvPr id="7" name="Object 13"/>
          <p:cNvGraphicFramePr>
            <a:graphicFrameLocks noChangeAspect="1"/>
          </p:cNvGraphicFramePr>
          <p:nvPr/>
        </p:nvGraphicFramePr>
        <p:xfrm>
          <a:off x="9766300" y="3279140"/>
          <a:ext cx="1365250" cy="1238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2" r:id="rId7" imgW="508000" imgH="457200" progId="Equation.DSMT4">
                  <p:embed/>
                </p:oleObj>
              </mc:Choice>
              <mc:Fallback>
                <p:oleObj r:id="rId7" imgW="508000" imgH="457200" progId="Equation.DSMT4">
                  <p:embed/>
                  <p:pic>
                    <p:nvPicPr>
                      <p:cNvPr id="0" name="图片 3075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9766300" y="3279140"/>
                        <a:ext cx="1365250" cy="123825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487" name="表格 20486"/>
          <p:cNvGraphicFramePr/>
          <p:nvPr>
            <p:custDataLst>
              <p:tags r:id="rId4"/>
            </p:custDataLst>
          </p:nvPr>
        </p:nvGraphicFramePr>
        <p:xfrm>
          <a:off x="2750820" y="907415"/>
          <a:ext cx="6713220" cy="1186180"/>
        </p:xfrm>
        <a:graphic>
          <a:graphicData uri="http://schemas.openxmlformats.org/drawingml/2006/table">
            <a:tbl>
              <a:tblPr/>
              <a:tblGrid>
                <a:gridCol w="655955"/>
                <a:gridCol w="551180"/>
                <a:gridCol w="551180"/>
                <a:gridCol w="549910"/>
                <a:gridCol w="552450"/>
                <a:gridCol w="549910"/>
                <a:gridCol w="551180"/>
                <a:gridCol w="549910"/>
                <a:gridCol w="550545"/>
                <a:gridCol w="550545"/>
                <a:gridCol w="549910"/>
                <a:gridCol w="550545"/>
              </a:tblGrid>
              <a:tr h="593090">
                <a:tc>
                  <a:txBody>
                    <a:bodyPr/>
                    <a:lstStyle/>
                    <a:p>
                      <a:pPr lvl="0" algn="ctr" eaLnBrk="1" hangingPunct="1">
                        <a:spcBef>
                          <a:spcPct val="0"/>
                        </a:spcBef>
                        <a:buNone/>
                      </a:pPr>
                      <a:r>
                        <a:rPr lang="en-US" altLang="zh-CN" sz="2800" b="0" i="1">
                          <a:latin typeface="Times New Roman" panose="02020603050405020304" charset="0"/>
                          <a:ea typeface="Times New Roman" panose="02020603050405020304" charset="0"/>
                        </a:rPr>
                        <a:t>x</a:t>
                      </a:r>
                    </a:p>
                  </a:txBody>
                  <a:tcPr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lvl="0" indent="0" eaLnBrk="1" hangingPunct="1">
                        <a:buClr>
                          <a:schemeClr val="accent1"/>
                        </a:buClr>
                        <a:buSzPct val="65000"/>
                        <a:buFont typeface="Wingdings" panose="05000000000000000000" pitchFamily="2" charset="2"/>
                        <a:buNone/>
                      </a:pPr>
                      <a:r>
                        <a:rPr lang="zh-CN" altLang="en-US" sz="2800" b="0" dirty="0">
                          <a:solidFill>
                            <a:srgbClr val="FF0000"/>
                          </a:solidFill>
                          <a:latin typeface="Times New Roman" panose="02020603050405020304" charset="0"/>
                        </a:rPr>
                        <a:t>0</a:t>
                      </a:r>
                    </a:p>
                  </a:txBody>
                  <a:tcPr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lvl="0" indent="0" eaLnBrk="1" hangingPunct="1">
                        <a:buClr>
                          <a:schemeClr val="accent1"/>
                        </a:buClr>
                        <a:buSzPct val="65000"/>
                        <a:buFont typeface="Wingdings" panose="05000000000000000000" pitchFamily="2" charset="2"/>
                        <a:buNone/>
                      </a:pPr>
                      <a:r>
                        <a:rPr lang="zh-CN" altLang="en-US" sz="2800" b="0" dirty="0">
                          <a:solidFill>
                            <a:srgbClr val="FF0000"/>
                          </a:solidFill>
                          <a:latin typeface="Times New Roman" panose="02020603050405020304" charset="0"/>
                        </a:rPr>
                        <a:t>1</a:t>
                      </a:r>
                    </a:p>
                  </a:txBody>
                  <a:tcPr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lvl="0" indent="0" eaLnBrk="1" hangingPunct="1">
                        <a:buClr>
                          <a:schemeClr val="accent1"/>
                        </a:buClr>
                        <a:buSzPct val="65000"/>
                        <a:buFont typeface="Wingdings" panose="05000000000000000000" pitchFamily="2" charset="2"/>
                        <a:buNone/>
                      </a:pPr>
                      <a:r>
                        <a:rPr lang="zh-CN" altLang="en-US" sz="2800" b="0" dirty="0">
                          <a:solidFill>
                            <a:srgbClr val="FF0000"/>
                          </a:solidFill>
                          <a:latin typeface="Times New Roman" panose="02020603050405020304" charset="0"/>
                        </a:rPr>
                        <a:t>2</a:t>
                      </a:r>
                    </a:p>
                  </a:txBody>
                  <a:tcPr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lvl="0" indent="0" eaLnBrk="1" hangingPunct="1">
                        <a:buClr>
                          <a:schemeClr val="accent1"/>
                        </a:buClr>
                        <a:buSzPct val="65000"/>
                        <a:buFont typeface="Wingdings" panose="05000000000000000000" pitchFamily="2" charset="2"/>
                        <a:buNone/>
                      </a:pPr>
                      <a:r>
                        <a:rPr lang="zh-CN" altLang="en-US" sz="2800" b="0" dirty="0">
                          <a:solidFill>
                            <a:srgbClr val="FF0000"/>
                          </a:solidFill>
                          <a:latin typeface="Times New Roman" panose="02020603050405020304" charset="0"/>
                        </a:rPr>
                        <a:t>3</a:t>
                      </a:r>
                    </a:p>
                  </a:txBody>
                  <a:tcPr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lvl="0" indent="0" eaLnBrk="1" hangingPunct="1">
                        <a:buClr>
                          <a:schemeClr val="accent1"/>
                        </a:buClr>
                        <a:buSzPct val="65000"/>
                        <a:buFont typeface="Wingdings" panose="05000000000000000000" pitchFamily="2" charset="2"/>
                        <a:buNone/>
                      </a:pPr>
                      <a:r>
                        <a:rPr lang="zh-CN" altLang="en-US" sz="2800" b="0" dirty="0">
                          <a:solidFill>
                            <a:srgbClr val="FF0000"/>
                          </a:solidFill>
                          <a:latin typeface="Times New Roman" panose="02020603050405020304" charset="0"/>
                        </a:rPr>
                        <a:t>4</a:t>
                      </a:r>
                    </a:p>
                  </a:txBody>
                  <a:tcPr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lvl="0" indent="0" eaLnBrk="1" hangingPunct="1">
                        <a:buClr>
                          <a:schemeClr val="accent1"/>
                        </a:buClr>
                        <a:buSzPct val="65000"/>
                        <a:buFont typeface="Wingdings" panose="05000000000000000000" pitchFamily="2" charset="2"/>
                        <a:buNone/>
                      </a:pPr>
                      <a:r>
                        <a:rPr lang="zh-CN" altLang="en-US" sz="2800" b="0" dirty="0">
                          <a:solidFill>
                            <a:srgbClr val="FF0000"/>
                          </a:solidFill>
                          <a:latin typeface="Times New Roman" panose="02020603050405020304" charset="0"/>
                        </a:rPr>
                        <a:t>5</a:t>
                      </a:r>
                    </a:p>
                  </a:txBody>
                  <a:tcPr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lvl="0" indent="0" eaLnBrk="1" hangingPunct="1">
                        <a:buClr>
                          <a:schemeClr val="accent1"/>
                        </a:buClr>
                        <a:buSzPct val="65000"/>
                        <a:buFont typeface="Wingdings" panose="05000000000000000000" pitchFamily="2" charset="2"/>
                        <a:buNone/>
                      </a:pPr>
                      <a:r>
                        <a:rPr lang="zh-CN" altLang="en-US" sz="2800" b="0" dirty="0">
                          <a:solidFill>
                            <a:srgbClr val="FF0000"/>
                          </a:solidFill>
                          <a:latin typeface="Times New Roman" panose="02020603050405020304" charset="0"/>
                        </a:rPr>
                        <a:t>6</a:t>
                      </a:r>
                    </a:p>
                  </a:txBody>
                  <a:tcPr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lvl="0" indent="0" eaLnBrk="1" hangingPunct="1">
                        <a:buClr>
                          <a:schemeClr val="accent1"/>
                        </a:buClr>
                        <a:buSzPct val="65000"/>
                        <a:buFont typeface="Wingdings" panose="05000000000000000000" pitchFamily="2" charset="2"/>
                        <a:buNone/>
                      </a:pPr>
                      <a:r>
                        <a:rPr lang="zh-CN" altLang="en-US" sz="2800" b="0" dirty="0">
                          <a:solidFill>
                            <a:srgbClr val="FF0000"/>
                          </a:solidFill>
                          <a:latin typeface="Times New Roman" panose="02020603050405020304" charset="0"/>
                        </a:rPr>
                        <a:t>7</a:t>
                      </a:r>
                    </a:p>
                  </a:txBody>
                  <a:tcPr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lvl="0" indent="0" eaLnBrk="1" hangingPunct="1">
                        <a:buClr>
                          <a:schemeClr val="accent1"/>
                        </a:buClr>
                        <a:buSzPct val="65000"/>
                        <a:buFont typeface="Wingdings" panose="05000000000000000000" pitchFamily="2" charset="2"/>
                        <a:buNone/>
                      </a:pPr>
                      <a:r>
                        <a:rPr lang="zh-CN" altLang="en-US" sz="2800" b="0" dirty="0">
                          <a:solidFill>
                            <a:srgbClr val="FF0000"/>
                          </a:solidFill>
                          <a:latin typeface="Times New Roman" panose="02020603050405020304" charset="0"/>
                        </a:rPr>
                        <a:t>8</a:t>
                      </a:r>
                    </a:p>
                  </a:txBody>
                  <a:tcPr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lvl="0" indent="0" eaLnBrk="1" hangingPunct="1">
                        <a:buClr>
                          <a:schemeClr val="accent1"/>
                        </a:buClr>
                        <a:buSzPct val="65000"/>
                        <a:buFont typeface="Wingdings" panose="05000000000000000000" pitchFamily="2" charset="2"/>
                        <a:buNone/>
                      </a:pPr>
                      <a:r>
                        <a:rPr lang="zh-CN" altLang="en-US" sz="2800" b="0" dirty="0">
                          <a:solidFill>
                            <a:srgbClr val="FF0000"/>
                          </a:solidFill>
                          <a:latin typeface="Times New Roman" panose="02020603050405020304" charset="0"/>
                        </a:rPr>
                        <a:t>9</a:t>
                      </a:r>
                    </a:p>
                  </a:txBody>
                  <a:tcPr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lvl="0" indent="0" eaLnBrk="1" hangingPunct="1">
                        <a:buClr>
                          <a:schemeClr val="accent1"/>
                        </a:buClr>
                        <a:buSzPct val="65000"/>
                        <a:buFont typeface="Wingdings" panose="05000000000000000000" pitchFamily="2" charset="2"/>
                        <a:buNone/>
                      </a:pPr>
                      <a:r>
                        <a:rPr lang="zh-CN" altLang="en-US" sz="2800" b="0" dirty="0">
                          <a:solidFill>
                            <a:srgbClr val="FF0000"/>
                          </a:solidFill>
                          <a:latin typeface="Times New Roman" panose="02020603050405020304" charset="0"/>
                        </a:rPr>
                        <a:t>1</a:t>
                      </a:r>
                      <a:r>
                        <a:rPr lang="en-US" altLang="zh-CN" sz="2800" b="0">
                          <a:solidFill>
                            <a:srgbClr val="FF0000"/>
                          </a:solidFill>
                          <a:latin typeface="Times New Roman" panose="02020603050405020304" charset="0"/>
                        </a:rPr>
                        <a:t>0</a:t>
                      </a:r>
                      <a:endParaRPr lang="en-US" altLang="zh-CN" sz="2800" b="0" dirty="0">
                        <a:solidFill>
                          <a:srgbClr val="FF0000"/>
                        </a:solidFill>
                        <a:latin typeface="Times New Roman" panose="02020603050405020304" charset="0"/>
                      </a:endParaRPr>
                    </a:p>
                  </a:txBody>
                  <a:tcPr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93090">
                <a:tc>
                  <a:txBody>
                    <a:bodyPr/>
                    <a:lstStyle/>
                    <a:p>
                      <a:pPr lvl="0" eaLnBrk="1" hangingPunct="1">
                        <a:spcBef>
                          <a:spcPct val="0"/>
                        </a:spcBef>
                        <a:buNone/>
                      </a:pPr>
                      <a:r>
                        <a:rPr lang="en-US" altLang="zh-CN" sz="2800" b="0" i="1">
                          <a:latin typeface="Times New Roman" panose="02020603050405020304" charset="0"/>
                          <a:ea typeface="Times New Roman" panose="02020603050405020304" charset="0"/>
                        </a:rPr>
                        <a:t>  y</a:t>
                      </a:r>
                    </a:p>
                  </a:txBody>
                  <a:tcPr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lvl="0" indent="0" eaLnBrk="1" hangingPunct="1">
                        <a:buClr>
                          <a:schemeClr val="accent1"/>
                        </a:buClr>
                        <a:buSzPct val="65000"/>
                        <a:buFont typeface="Wingdings" panose="05000000000000000000" pitchFamily="2" charset="2"/>
                        <a:buNone/>
                      </a:pPr>
                      <a:r>
                        <a:rPr lang="en-US" altLang="zh-CN" sz="2800" b="0">
                          <a:solidFill>
                            <a:srgbClr val="FF0000"/>
                          </a:solidFill>
                          <a:latin typeface="Times New Roman" panose="02020603050405020304" charset="0"/>
                        </a:rPr>
                        <a:t>10</a:t>
                      </a:r>
                      <a:endParaRPr lang="en-US" altLang="zh-CN" sz="2800" b="0" dirty="0">
                        <a:solidFill>
                          <a:srgbClr val="FF0000"/>
                        </a:solidFill>
                        <a:latin typeface="Times New Roman" panose="02020603050405020304" charset="0"/>
                      </a:endParaRPr>
                    </a:p>
                  </a:txBody>
                  <a:tcPr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lvl="0" indent="0" eaLnBrk="1" hangingPunct="1">
                        <a:buClr>
                          <a:schemeClr val="accent1"/>
                        </a:buClr>
                        <a:buSzPct val="65000"/>
                        <a:buFont typeface="Wingdings" panose="05000000000000000000" pitchFamily="2" charset="2"/>
                        <a:buNone/>
                      </a:pPr>
                      <a:r>
                        <a:rPr lang="zh-CN" altLang="en-US" sz="2800" b="0" dirty="0">
                          <a:solidFill>
                            <a:srgbClr val="FF0000"/>
                          </a:solidFill>
                          <a:latin typeface="Times New Roman" panose="02020603050405020304" charset="0"/>
                        </a:rPr>
                        <a:t>9</a:t>
                      </a:r>
                    </a:p>
                  </a:txBody>
                  <a:tcPr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lvl="0" indent="0" eaLnBrk="1" hangingPunct="1">
                        <a:buClr>
                          <a:schemeClr val="accent1"/>
                        </a:buClr>
                        <a:buSzPct val="65000"/>
                        <a:buFont typeface="Wingdings" panose="05000000000000000000" pitchFamily="2" charset="2"/>
                        <a:buNone/>
                      </a:pPr>
                      <a:r>
                        <a:rPr lang="zh-CN" altLang="en-US" sz="2800" b="0" dirty="0">
                          <a:solidFill>
                            <a:srgbClr val="FF0000"/>
                          </a:solidFill>
                          <a:latin typeface="Times New Roman" panose="02020603050405020304" charset="0"/>
                        </a:rPr>
                        <a:t>8</a:t>
                      </a:r>
                    </a:p>
                  </a:txBody>
                  <a:tcPr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lvl="0" indent="0" eaLnBrk="1" hangingPunct="1">
                        <a:buClr>
                          <a:schemeClr val="accent1"/>
                        </a:buClr>
                        <a:buSzPct val="65000"/>
                        <a:buFont typeface="Wingdings" panose="05000000000000000000" pitchFamily="2" charset="2"/>
                        <a:buNone/>
                      </a:pPr>
                      <a:r>
                        <a:rPr lang="zh-CN" altLang="en-US" sz="2800" b="0" dirty="0">
                          <a:solidFill>
                            <a:srgbClr val="FF0000"/>
                          </a:solidFill>
                          <a:latin typeface="Times New Roman" panose="02020603050405020304" charset="0"/>
                        </a:rPr>
                        <a:t>7</a:t>
                      </a:r>
                    </a:p>
                  </a:txBody>
                  <a:tcPr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lvl="0" indent="0" eaLnBrk="1" hangingPunct="1">
                        <a:buClr>
                          <a:schemeClr val="accent1"/>
                        </a:buClr>
                        <a:buSzPct val="65000"/>
                        <a:buFont typeface="Wingdings" panose="05000000000000000000" pitchFamily="2" charset="2"/>
                        <a:buNone/>
                      </a:pPr>
                      <a:r>
                        <a:rPr lang="zh-CN" altLang="en-US" sz="2800" b="0" dirty="0">
                          <a:solidFill>
                            <a:srgbClr val="FF0000"/>
                          </a:solidFill>
                          <a:latin typeface="Times New Roman" panose="02020603050405020304" charset="0"/>
                        </a:rPr>
                        <a:t>6</a:t>
                      </a:r>
                    </a:p>
                  </a:txBody>
                  <a:tcPr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lvl="0" indent="0" eaLnBrk="1" hangingPunct="1">
                        <a:buClr>
                          <a:schemeClr val="accent1"/>
                        </a:buClr>
                        <a:buSzPct val="65000"/>
                        <a:buFont typeface="Wingdings" panose="05000000000000000000" pitchFamily="2" charset="2"/>
                        <a:buNone/>
                      </a:pPr>
                      <a:r>
                        <a:rPr lang="zh-CN" altLang="en-US" sz="2800" b="0" dirty="0">
                          <a:solidFill>
                            <a:srgbClr val="FF0000"/>
                          </a:solidFill>
                          <a:latin typeface="Times New Roman" panose="02020603050405020304" charset="0"/>
                        </a:rPr>
                        <a:t>5</a:t>
                      </a:r>
                    </a:p>
                  </a:txBody>
                  <a:tcPr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lvl="0" indent="0" eaLnBrk="1" hangingPunct="1">
                        <a:buClr>
                          <a:schemeClr val="accent1"/>
                        </a:buClr>
                        <a:buSzPct val="65000"/>
                        <a:buFont typeface="Wingdings" panose="05000000000000000000" pitchFamily="2" charset="2"/>
                        <a:buNone/>
                      </a:pPr>
                      <a:r>
                        <a:rPr lang="zh-CN" altLang="en-US" sz="2800" b="0" dirty="0">
                          <a:solidFill>
                            <a:srgbClr val="FF0000"/>
                          </a:solidFill>
                          <a:latin typeface="Times New Roman" panose="02020603050405020304" charset="0"/>
                        </a:rPr>
                        <a:t>4</a:t>
                      </a:r>
                    </a:p>
                  </a:txBody>
                  <a:tcPr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lvl="0" indent="0" eaLnBrk="1" hangingPunct="1">
                        <a:buClr>
                          <a:schemeClr val="accent1"/>
                        </a:buClr>
                        <a:buSzPct val="65000"/>
                        <a:buFont typeface="Wingdings" panose="05000000000000000000" pitchFamily="2" charset="2"/>
                        <a:buNone/>
                      </a:pPr>
                      <a:r>
                        <a:rPr lang="zh-CN" altLang="en-US" sz="2800" b="0" dirty="0">
                          <a:solidFill>
                            <a:srgbClr val="FF0000"/>
                          </a:solidFill>
                          <a:latin typeface="Times New Roman" panose="02020603050405020304" charset="0"/>
                        </a:rPr>
                        <a:t>3</a:t>
                      </a:r>
                    </a:p>
                  </a:txBody>
                  <a:tcPr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lvl="0" indent="0" eaLnBrk="1" hangingPunct="1">
                        <a:buClr>
                          <a:schemeClr val="accent1"/>
                        </a:buClr>
                        <a:buSzPct val="65000"/>
                        <a:buFont typeface="Wingdings" panose="05000000000000000000" pitchFamily="2" charset="2"/>
                        <a:buNone/>
                      </a:pPr>
                      <a:r>
                        <a:rPr lang="zh-CN" altLang="en-US" sz="2800" b="0" dirty="0">
                          <a:solidFill>
                            <a:srgbClr val="FF0000"/>
                          </a:solidFill>
                          <a:latin typeface="Times New Roman" panose="02020603050405020304" charset="0"/>
                        </a:rPr>
                        <a:t>2</a:t>
                      </a:r>
                    </a:p>
                  </a:txBody>
                  <a:tcPr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lvl="0" indent="0" eaLnBrk="1" hangingPunct="1">
                        <a:buClr>
                          <a:schemeClr val="accent1"/>
                        </a:buClr>
                        <a:buSzPct val="65000"/>
                        <a:buFont typeface="Wingdings" panose="05000000000000000000" pitchFamily="2" charset="2"/>
                        <a:buNone/>
                      </a:pPr>
                      <a:r>
                        <a:rPr lang="zh-CN" altLang="en-US" sz="2800" b="0" dirty="0">
                          <a:solidFill>
                            <a:srgbClr val="FF0000"/>
                          </a:solidFill>
                          <a:latin typeface="Times New Roman" panose="02020603050405020304" charset="0"/>
                        </a:rPr>
                        <a:t>1</a:t>
                      </a:r>
                    </a:p>
                  </a:txBody>
                  <a:tcPr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lvl="0" indent="0" eaLnBrk="1" hangingPunct="1">
                        <a:buClr>
                          <a:schemeClr val="accent1"/>
                        </a:buClr>
                        <a:buSzPct val="65000"/>
                        <a:buFont typeface="Wingdings" panose="05000000000000000000" pitchFamily="2" charset="2"/>
                        <a:buNone/>
                      </a:pPr>
                      <a:r>
                        <a:rPr lang="zh-CN" altLang="en-US" sz="2800" b="0" dirty="0">
                          <a:solidFill>
                            <a:srgbClr val="FF0000"/>
                          </a:solidFill>
                          <a:latin typeface="Times New Roman" panose="02020603050405020304" charset="0"/>
                        </a:rPr>
                        <a:t>0</a:t>
                      </a:r>
                    </a:p>
                  </a:txBody>
                  <a:tcPr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2292" name="圆角矩形 31"/>
          <p:cNvSpPr/>
          <p:nvPr/>
        </p:nvSpPr>
        <p:spPr>
          <a:xfrm>
            <a:off x="461010" y="4716780"/>
            <a:ext cx="1524000" cy="780415"/>
          </a:xfrm>
          <a:prstGeom prst="roundRect">
            <a:avLst>
              <a:gd name="adj" fmla="val 16667"/>
            </a:avLst>
          </a:prstGeom>
          <a:solidFill>
            <a:srgbClr val="FFFFD9"/>
          </a:solidFill>
          <a:ln w="25400" cap="flat" cmpd="sng">
            <a:solidFill>
              <a:srgbClr val="0099FF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t"/>
          <a:lstStyle/>
          <a:p>
            <a:pPr algn="ctr"/>
            <a:r>
              <a:rPr lang="zh-CN" altLang="en-US" sz="4000" b="1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定义</a:t>
            </a:r>
          </a:p>
        </p:txBody>
      </p:sp>
      <p:sp>
        <p:nvSpPr>
          <p:cNvPr id="10" name="矩形 9"/>
          <p:cNvSpPr/>
          <p:nvPr/>
        </p:nvSpPr>
        <p:spPr>
          <a:xfrm>
            <a:off x="4742360" y="-16488"/>
            <a:ext cx="2954648" cy="923326"/>
          </a:xfrm>
          <a:prstGeom prst="rect">
            <a:avLst/>
          </a:prstGeom>
          <a:noFill/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zh-CN" altLang="en-US" sz="54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知识精讲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charRg st="0" end="4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>
                                            <p:txEl>
                                              <p:charRg st="0" end="4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>
                                            <p:txEl>
                                              <p:charRg st="0" end="4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char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">
                                            <p:txEl>
                                              <p:char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">
                                            <p:txEl>
                                              <p:char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809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809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809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809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0945" grpId="0"/>
      <p:bldP spid="12292" grpId="0" bldLvl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A_矩形 2"/>
          <p:cNvSpPr/>
          <p:nvPr>
            <p:custDataLst>
              <p:tags r:id="rId1"/>
            </p:custDataLst>
          </p:nvPr>
        </p:nvSpPr>
        <p:spPr>
          <a:xfrm>
            <a:off x="0" y="6719750"/>
            <a:ext cx="12192000" cy="138249"/>
          </a:xfrm>
          <a:prstGeom prst="rect">
            <a:avLst/>
          </a:prstGeom>
          <a:solidFill>
            <a:srgbClr val="4DB4A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5" name="PA_组合 4"/>
          <p:cNvGrpSpPr/>
          <p:nvPr>
            <p:custDataLst>
              <p:tags r:id="rId2"/>
            </p:custDataLst>
          </p:nvPr>
        </p:nvGrpSpPr>
        <p:grpSpPr>
          <a:xfrm>
            <a:off x="0" y="0"/>
            <a:ext cx="12192000" cy="836712"/>
            <a:chOff x="0" y="0"/>
            <a:chExt cx="12192000" cy="548680"/>
          </a:xfrm>
        </p:grpSpPr>
        <p:sp>
          <p:nvSpPr>
            <p:cNvPr id="2" name="矩形 1"/>
            <p:cNvSpPr/>
            <p:nvPr/>
          </p:nvSpPr>
          <p:spPr>
            <a:xfrm>
              <a:off x="254968" y="0"/>
              <a:ext cx="11937032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" name="矩形 3"/>
            <p:cNvSpPr/>
            <p:nvPr/>
          </p:nvSpPr>
          <p:spPr>
            <a:xfrm>
              <a:off x="0" y="0"/>
              <a:ext cx="254968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4579" name="Text Box 3"/>
          <p:cNvSpPr txBox="1"/>
          <p:nvPr/>
        </p:nvSpPr>
        <p:spPr>
          <a:xfrm>
            <a:off x="859473" y="1286510"/>
            <a:ext cx="6640512" cy="52070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en-US" altLang="zh-CN" sz="2800" dirty="0">
                <a:latin typeface="Times New Roman" panose="02020603050405020304" charset="0"/>
                <a:ea typeface="黑体" panose="02010609060101010101" pitchFamily="2" charset="-122"/>
              </a:rPr>
              <a:t>1.</a:t>
            </a:r>
            <a:r>
              <a:rPr lang="zh-CN" altLang="en-US" sz="2800" dirty="0">
                <a:latin typeface="Times New Roman" panose="02020603050405020304" charset="0"/>
                <a:ea typeface="黑体" panose="02010609060101010101" pitchFamily="2" charset="-122"/>
              </a:rPr>
              <a:t>下列各组数是不是方程</a:t>
            </a:r>
            <a:r>
              <a:rPr lang="en-US" altLang="zh-CN" sz="2800" dirty="0">
                <a:latin typeface="Times New Roman" panose="02020603050405020304" charset="0"/>
                <a:ea typeface="黑体" panose="02010609060101010101" pitchFamily="2" charset="-122"/>
              </a:rPr>
              <a:t>2</a:t>
            </a:r>
            <a:r>
              <a:rPr lang="en-US" altLang="zh-CN" sz="2800" i="1" dirty="0">
                <a:latin typeface="Times New Roman" panose="02020603050405020304" charset="0"/>
                <a:ea typeface="黑体" panose="02010609060101010101" pitchFamily="2" charset="-122"/>
              </a:rPr>
              <a:t>a</a:t>
            </a:r>
            <a:r>
              <a:rPr lang="en-US" altLang="zh-CN" sz="2800" dirty="0">
                <a:latin typeface="Times New Roman" panose="02020603050405020304" charset="0"/>
                <a:ea typeface="黑体" panose="02010609060101010101" pitchFamily="2" charset="-122"/>
              </a:rPr>
              <a:t>=3</a:t>
            </a:r>
            <a:r>
              <a:rPr lang="en-US" altLang="zh-CN" sz="2800" i="1" dirty="0">
                <a:latin typeface="Times New Roman" panose="02020603050405020304" charset="0"/>
                <a:ea typeface="黑体" panose="02010609060101010101" pitchFamily="2" charset="-122"/>
              </a:rPr>
              <a:t>b</a:t>
            </a:r>
            <a:r>
              <a:rPr lang="en-US" altLang="zh-CN" sz="2800" dirty="0">
                <a:latin typeface="Times New Roman" panose="02020603050405020304" charset="0"/>
                <a:ea typeface="黑体" panose="02010609060101010101" pitchFamily="2" charset="-122"/>
              </a:rPr>
              <a:t>+20</a:t>
            </a:r>
            <a:r>
              <a:rPr lang="zh-CN" altLang="en-US" sz="2800" dirty="0">
                <a:latin typeface="Times New Roman" panose="02020603050405020304" charset="0"/>
                <a:ea typeface="黑体" panose="02010609060101010101" pitchFamily="2" charset="-122"/>
              </a:rPr>
              <a:t>的解</a:t>
            </a:r>
            <a:r>
              <a:rPr lang="en-US" altLang="zh-CN" sz="2800" dirty="0">
                <a:latin typeface="Times New Roman" panose="02020603050405020304" charset="0"/>
                <a:ea typeface="黑体" panose="02010609060101010101" pitchFamily="2" charset="-122"/>
              </a:rPr>
              <a:t>?</a:t>
            </a:r>
          </a:p>
        </p:txBody>
      </p:sp>
      <p:sp>
        <p:nvSpPr>
          <p:cNvPr id="24580" name="Text Box 4"/>
          <p:cNvSpPr txBox="1"/>
          <p:nvPr/>
        </p:nvSpPr>
        <p:spPr>
          <a:xfrm>
            <a:off x="1861185" y="1929448"/>
            <a:ext cx="979488" cy="522287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en-US" altLang="zh-CN" sz="2800" i="1" dirty="0">
                <a:latin typeface="Times New Roman" panose="02020603050405020304" charset="0"/>
                <a:ea typeface="黑体" panose="02010609060101010101" pitchFamily="2" charset="-122"/>
              </a:rPr>
              <a:t>a</a:t>
            </a:r>
            <a:r>
              <a:rPr lang="en-US" altLang="zh-CN" sz="2800" dirty="0">
                <a:latin typeface="Times New Roman" panose="02020603050405020304" charset="0"/>
                <a:ea typeface="黑体" panose="02010609060101010101" pitchFamily="2" charset="-122"/>
              </a:rPr>
              <a:t>=4,</a:t>
            </a:r>
          </a:p>
        </p:txBody>
      </p:sp>
      <p:sp>
        <p:nvSpPr>
          <p:cNvPr id="24581" name="Text Box 5"/>
          <p:cNvSpPr txBox="1"/>
          <p:nvPr/>
        </p:nvSpPr>
        <p:spPr>
          <a:xfrm>
            <a:off x="1873885" y="2791460"/>
            <a:ext cx="863600" cy="522288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en-US" altLang="zh-CN" sz="2800" i="1" dirty="0">
                <a:latin typeface="Times New Roman" panose="02020603050405020304" charset="0"/>
                <a:ea typeface="黑体" panose="02010609060101010101" pitchFamily="2" charset="-122"/>
              </a:rPr>
              <a:t>b</a:t>
            </a:r>
            <a:r>
              <a:rPr lang="en-US" altLang="zh-CN" sz="2800" dirty="0">
                <a:latin typeface="Times New Roman" panose="02020603050405020304" charset="0"/>
                <a:ea typeface="黑体" panose="02010609060101010101" pitchFamily="2" charset="-122"/>
              </a:rPr>
              <a:t>=3</a:t>
            </a:r>
          </a:p>
        </p:txBody>
      </p:sp>
      <p:sp>
        <p:nvSpPr>
          <p:cNvPr id="24582" name="AutoShape 6"/>
          <p:cNvSpPr/>
          <p:nvPr/>
        </p:nvSpPr>
        <p:spPr>
          <a:xfrm>
            <a:off x="1716723" y="2216785"/>
            <a:ext cx="215900" cy="865188"/>
          </a:xfrm>
          <a:prstGeom prst="leftBrace">
            <a:avLst>
              <a:gd name="adj1" fmla="val 33060"/>
              <a:gd name="adj2" fmla="val 50000"/>
            </a:avLst>
          </a:prstGeom>
          <a:noFill/>
          <a:ln w="3810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lstStyle/>
          <a:p>
            <a:endParaRPr lang="zh-CN" altLang="en-US" sz="2800" dirty="0">
              <a:latin typeface="Times New Roman" panose="02020603050405020304" charset="0"/>
              <a:ea typeface="黑体" panose="02010609060101010101" pitchFamily="2" charset="-122"/>
            </a:endParaRPr>
          </a:p>
        </p:txBody>
      </p:sp>
      <p:sp>
        <p:nvSpPr>
          <p:cNvPr id="24583" name="Text Box 7"/>
          <p:cNvSpPr txBox="1"/>
          <p:nvPr/>
        </p:nvSpPr>
        <p:spPr>
          <a:xfrm>
            <a:off x="5483860" y="1929448"/>
            <a:ext cx="1279525" cy="522287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en-US" altLang="zh-CN" sz="2800" i="1" dirty="0">
                <a:latin typeface="Times New Roman" panose="02020603050405020304" charset="0"/>
                <a:ea typeface="黑体" panose="02010609060101010101" pitchFamily="2" charset="-122"/>
              </a:rPr>
              <a:t>a</a:t>
            </a:r>
            <a:r>
              <a:rPr lang="en-US" altLang="zh-CN" sz="2800" dirty="0">
                <a:latin typeface="Times New Roman" panose="02020603050405020304" charset="0"/>
                <a:ea typeface="黑体" panose="02010609060101010101" pitchFamily="2" charset="-122"/>
              </a:rPr>
              <a:t>=100,</a:t>
            </a:r>
          </a:p>
        </p:txBody>
      </p:sp>
      <p:sp>
        <p:nvSpPr>
          <p:cNvPr id="24584" name="Text Box 8"/>
          <p:cNvSpPr txBox="1"/>
          <p:nvPr/>
        </p:nvSpPr>
        <p:spPr>
          <a:xfrm>
            <a:off x="5483860" y="2793048"/>
            <a:ext cx="950913" cy="522287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en-US" altLang="zh-CN" sz="2800" i="1" dirty="0">
                <a:latin typeface="Times New Roman" panose="02020603050405020304" charset="0"/>
                <a:ea typeface="黑体" panose="02010609060101010101" pitchFamily="2" charset="-122"/>
              </a:rPr>
              <a:t>b</a:t>
            </a:r>
            <a:r>
              <a:rPr lang="en-US" altLang="zh-CN" sz="2800" dirty="0">
                <a:latin typeface="Times New Roman" panose="02020603050405020304" charset="0"/>
                <a:ea typeface="黑体" panose="02010609060101010101" pitchFamily="2" charset="-122"/>
              </a:rPr>
              <a:t>=60</a:t>
            </a:r>
          </a:p>
        </p:txBody>
      </p:sp>
      <p:sp>
        <p:nvSpPr>
          <p:cNvPr id="24585" name="AutoShape 9"/>
          <p:cNvSpPr/>
          <p:nvPr/>
        </p:nvSpPr>
        <p:spPr>
          <a:xfrm>
            <a:off x="5339398" y="2216785"/>
            <a:ext cx="144462" cy="865188"/>
          </a:xfrm>
          <a:prstGeom prst="leftBrace">
            <a:avLst>
              <a:gd name="adj1" fmla="val 49409"/>
              <a:gd name="adj2" fmla="val 50000"/>
            </a:avLst>
          </a:prstGeom>
          <a:noFill/>
          <a:ln w="3810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lstStyle/>
          <a:p>
            <a:endParaRPr lang="zh-CN" altLang="en-US" sz="2800" dirty="0">
              <a:latin typeface="Times New Roman" panose="02020603050405020304" charset="0"/>
              <a:ea typeface="黑体" panose="02010609060101010101" pitchFamily="2" charset="-122"/>
            </a:endParaRPr>
          </a:p>
        </p:txBody>
      </p:sp>
      <p:sp>
        <p:nvSpPr>
          <p:cNvPr id="24586" name="Text Box 10"/>
          <p:cNvSpPr txBox="1"/>
          <p:nvPr/>
        </p:nvSpPr>
        <p:spPr>
          <a:xfrm>
            <a:off x="1140460" y="2361248"/>
            <a:ext cx="574675" cy="522287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en-US" altLang="zh-CN" sz="2800" dirty="0">
                <a:latin typeface="Times New Roman" panose="02020603050405020304" charset="0"/>
                <a:ea typeface="黑体" panose="02010609060101010101" pitchFamily="2" charset="-122"/>
              </a:rPr>
              <a:t>①</a:t>
            </a:r>
          </a:p>
        </p:txBody>
      </p:sp>
      <p:sp>
        <p:nvSpPr>
          <p:cNvPr id="24587" name="Text Box 11"/>
          <p:cNvSpPr txBox="1"/>
          <p:nvPr/>
        </p:nvSpPr>
        <p:spPr>
          <a:xfrm>
            <a:off x="4691698" y="2362835"/>
            <a:ext cx="684212" cy="52070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en-US" altLang="zh-CN" sz="2800" dirty="0">
                <a:latin typeface="Times New Roman" panose="02020603050405020304" charset="0"/>
                <a:ea typeface="黑体" panose="02010609060101010101" pitchFamily="2" charset="-122"/>
              </a:rPr>
              <a:t>②</a:t>
            </a:r>
          </a:p>
        </p:txBody>
      </p:sp>
      <p:sp>
        <p:nvSpPr>
          <p:cNvPr id="79884" name="Text Box 12"/>
          <p:cNvSpPr txBox="1"/>
          <p:nvPr/>
        </p:nvSpPr>
        <p:spPr>
          <a:xfrm>
            <a:off x="2680335" y="2207260"/>
            <a:ext cx="881063" cy="82867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en-US" altLang="zh-CN" sz="4800" dirty="0">
                <a:solidFill>
                  <a:srgbClr val="FF0000"/>
                </a:solidFill>
                <a:latin typeface="Times New Roman" panose="02020603050405020304" charset="0"/>
                <a:ea typeface="黑体" panose="02010609060101010101" pitchFamily="2" charset="-122"/>
              </a:rPr>
              <a:t>×</a:t>
            </a:r>
          </a:p>
        </p:txBody>
      </p:sp>
      <p:sp>
        <p:nvSpPr>
          <p:cNvPr id="79885" name="Text Box 13"/>
          <p:cNvSpPr txBox="1"/>
          <p:nvPr/>
        </p:nvSpPr>
        <p:spPr>
          <a:xfrm>
            <a:off x="6506210" y="2251710"/>
            <a:ext cx="685800" cy="830263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en-US" altLang="zh-CN" sz="4800" dirty="0">
                <a:solidFill>
                  <a:srgbClr val="FF0000"/>
                </a:solidFill>
                <a:latin typeface="Times New Roman" panose="02020603050405020304" charset="0"/>
                <a:ea typeface="黑体" panose="02010609060101010101" pitchFamily="2" charset="-122"/>
              </a:rPr>
              <a:t>√</a:t>
            </a:r>
          </a:p>
        </p:txBody>
      </p:sp>
      <p:sp>
        <p:nvSpPr>
          <p:cNvPr id="7" name="TextBox 16"/>
          <p:cNvSpPr txBox="1"/>
          <p:nvPr/>
        </p:nvSpPr>
        <p:spPr>
          <a:xfrm>
            <a:off x="1216660" y="4715510"/>
            <a:ext cx="2214563" cy="52070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en-US" sz="2800" dirty="0">
                <a:latin typeface="Times New Roman" panose="02020603050405020304" charset="0"/>
                <a:ea typeface="黑体" panose="02010609060101010101" pitchFamily="2" charset="-122"/>
              </a:rPr>
              <a:t>左边</a:t>
            </a:r>
            <a:r>
              <a:rPr lang="en-US" altLang="zh-CN" sz="2800" dirty="0">
                <a:solidFill>
                  <a:srgbClr val="FF0000"/>
                </a:solidFill>
                <a:latin typeface="Times New Roman" panose="02020603050405020304" charset="0"/>
                <a:ea typeface="黑体" panose="02010609060101010101" pitchFamily="2" charset="-122"/>
              </a:rPr>
              <a:t>≠</a:t>
            </a:r>
            <a:r>
              <a:rPr lang="zh-CN" altLang="en-US" sz="2800" dirty="0">
                <a:latin typeface="Times New Roman" panose="02020603050405020304" charset="0"/>
                <a:ea typeface="黑体" panose="02010609060101010101" pitchFamily="2" charset="-122"/>
              </a:rPr>
              <a:t>右边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216660" y="4070985"/>
            <a:ext cx="2786063" cy="522288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2800" dirty="0">
                <a:latin typeface="Times New Roman" panose="02020603050405020304" charset="0"/>
                <a:ea typeface="黑体" panose="02010609060101010101" pitchFamily="2" charset="-122"/>
              </a:rPr>
              <a:t>右</a:t>
            </a:r>
            <a:r>
              <a:rPr lang="en-US" altLang="zh-CN" sz="2800" dirty="0">
                <a:latin typeface="Times New Roman" panose="02020603050405020304" charset="0"/>
                <a:ea typeface="黑体" panose="02010609060101010101" pitchFamily="2" charset="-122"/>
              </a:rPr>
              <a:t>=</a:t>
            </a:r>
            <a:r>
              <a:rPr lang="en-US" altLang="zh-CN" sz="2800" dirty="0">
                <a:solidFill>
                  <a:srgbClr val="00B0F0"/>
                </a:solidFill>
                <a:latin typeface="Times New Roman" panose="02020603050405020304" charset="0"/>
                <a:ea typeface="黑体" panose="02010609060101010101" pitchFamily="2" charset="-122"/>
              </a:rPr>
              <a:t>3×3+20</a:t>
            </a:r>
            <a:endParaRPr lang="zh-CN" altLang="en-US" sz="2800" dirty="0">
              <a:solidFill>
                <a:srgbClr val="00B0F0"/>
              </a:solidFill>
              <a:latin typeface="Times New Roman" panose="02020603050405020304" charset="0"/>
              <a:ea typeface="黑体" panose="02010609060101010101" pitchFamily="2" charset="-122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858385" y="4001135"/>
            <a:ext cx="2787650" cy="52070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en-US" sz="2800" dirty="0">
                <a:latin typeface="Times New Roman" panose="02020603050405020304" charset="0"/>
                <a:ea typeface="黑体" panose="02010609060101010101" pitchFamily="2" charset="-122"/>
              </a:rPr>
              <a:t>右边</a:t>
            </a:r>
            <a:r>
              <a:rPr lang="en-US" altLang="zh-CN" sz="2800" dirty="0">
                <a:latin typeface="Times New Roman" panose="02020603050405020304" charset="0"/>
                <a:ea typeface="黑体" panose="02010609060101010101" pitchFamily="2" charset="-122"/>
              </a:rPr>
              <a:t>=</a:t>
            </a:r>
            <a:r>
              <a:rPr lang="en-US" altLang="zh-CN" sz="2800" dirty="0">
                <a:solidFill>
                  <a:srgbClr val="00B0F0"/>
                </a:solidFill>
                <a:latin typeface="Times New Roman" panose="02020603050405020304" charset="0"/>
                <a:ea typeface="黑体" panose="02010609060101010101" pitchFamily="2" charset="-122"/>
              </a:rPr>
              <a:t>3×60+20</a:t>
            </a:r>
            <a:endParaRPr lang="zh-CN" altLang="en-US" sz="2800" dirty="0">
              <a:solidFill>
                <a:srgbClr val="00B0F0"/>
              </a:solidFill>
              <a:latin typeface="Times New Roman" panose="02020603050405020304" charset="0"/>
              <a:ea typeface="黑体" panose="02010609060101010101" pitchFamily="2" charset="-122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858385" y="3428048"/>
            <a:ext cx="2786063" cy="522287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2800" dirty="0">
                <a:latin typeface="Times New Roman" panose="02020603050405020304" charset="0"/>
                <a:ea typeface="黑体" panose="02010609060101010101" pitchFamily="2" charset="-122"/>
              </a:rPr>
              <a:t>左边</a:t>
            </a:r>
            <a:r>
              <a:rPr lang="en-US" altLang="zh-CN" sz="2800" dirty="0">
                <a:latin typeface="Times New Roman" panose="02020603050405020304" charset="0"/>
                <a:ea typeface="黑体" panose="02010609060101010101" pitchFamily="2" charset="-122"/>
              </a:rPr>
              <a:t>=</a:t>
            </a:r>
            <a:r>
              <a:rPr lang="en-US" altLang="zh-CN" sz="2800" dirty="0">
                <a:solidFill>
                  <a:srgbClr val="00B050"/>
                </a:solidFill>
                <a:latin typeface="Times New Roman" panose="02020603050405020304" charset="0"/>
                <a:ea typeface="黑体" panose="02010609060101010101" pitchFamily="2" charset="-122"/>
              </a:rPr>
              <a:t>2×100</a:t>
            </a:r>
            <a:endParaRPr lang="zh-CN" altLang="en-US" sz="2800" dirty="0">
              <a:solidFill>
                <a:srgbClr val="00B050"/>
              </a:solidFill>
              <a:latin typeface="Times New Roman" panose="02020603050405020304" charset="0"/>
              <a:ea typeface="黑体" panose="02010609060101010101" pitchFamily="2" charset="-122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4858385" y="4642485"/>
            <a:ext cx="2643188" cy="522288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2800" dirty="0">
                <a:latin typeface="Times New Roman" panose="02020603050405020304" charset="0"/>
                <a:ea typeface="黑体" panose="02010609060101010101" pitchFamily="2" charset="-122"/>
              </a:rPr>
              <a:t>左边</a:t>
            </a:r>
            <a:r>
              <a:rPr lang="en-US" altLang="zh-CN" sz="2800" dirty="0">
                <a:solidFill>
                  <a:srgbClr val="FF0000"/>
                </a:solidFill>
                <a:latin typeface="Times New Roman" panose="02020603050405020304" charset="0"/>
                <a:ea typeface="黑体" panose="02010609060101010101" pitchFamily="2" charset="-122"/>
              </a:rPr>
              <a:t>=</a:t>
            </a:r>
            <a:r>
              <a:rPr lang="zh-CN" altLang="en-US" sz="2800" dirty="0">
                <a:latin typeface="Times New Roman" panose="02020603050405020304" charset="0"/>
                <a:ea typeface="黑体" panose="02010609060101010101" pitchFamily="2" charset="-122"/>
              </a:rPr>
              <a:t>右边</a:t>
            </a:r>
            <a:endParaRPr lang="zh-CN" altLang="en-US" sz="2800" dirty="0">
              <a:solidFill>
                <a:srgbClr val="FF0000"/>
              </a:solidFill>
              <a:latin typeface="Times New Roman" panose="02020603050405020304" charset="0"/>
              <a:ea typeface="黑体" panose="02010609060101010101" pitchFamily="2" charset="-122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216660" y="3499485"/>
            <a:ext cx="2214563" cy="522288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2800" dirty="0">
                <a:latin typeface="Times New Roman" panose="02020603050405020304" charset="0"/>
                <a:ea typeface="黑体" panose="02010609060101010101" pitchFamily="2" charset="-122"/>
              </a:rPr>
              <a:t>左边</a:t>
            </a:r>
            <a:r>
              <a:rPr lang="en-US" altLang="zh-CN" sz="2800" dirty="0">
                <a:latin typeface="Times New Roman" panose="02020603050405020304" charset="0"/>
                <a:ea typeface="黑体" panose="02010609060101010101" pitchFamily="2" charset="-122"/>
              </a:rPr>
              <a:t>=</a:t>
            </a:r>
            <a:r>
              <a:rPr lang="en-US" altLang="zh-CN" sz="2800" dirty="0">
                <a:solidFill>
                  <a:srgbClr val="00B050"/>
                </a:solidFill>
                <a:latin typeface="Times New Roman" panose="02020603050405020304" charset="0"/>
                <a:ea typeface="黑体" panose="02010609060101010101" pitchFamily="2" charset="-122"/>
              </a:rPr>
              <a:t>2×4</a:t>
            </a:r>
            <a:endParaRPr lang="zh-CN" altLang="en-US" sz="2800" dirty="0">
              <a:solidFill>
                <a:srgbClr val="00B050"/>
              </a:solidFill>
              <a:latin typeface="Times New Roman" panose="02020603050405020304" charset="0"/>
              <a:ea typeface="黑体" panose="02010609060101010101" pitchFamily="2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4742360" y="-16488"/>
            <a:ext cx="2954648" cy="923326"/>
          </a:xfrm>
          <a:prstGeom prst="rect">
            <a:avLst/>
          </a:prstGeom>
          <a:noFill/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zh-CN" altLang="en-US" sz="54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典例解析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1000"/>
                                        <p:tgtEl>
                                          <p:spTgt spid="7988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2" dur="1000"/>
                                        <p:tgtEl>
                                          <p:spTgt spid="7988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9884" grpId="0"/>
      <p:bldP spid="79885" grpId="0"/>
      <p:bldP spid="7" grpId="0"/>
      <p:bldP spid="18" grpId="0"/>
      <p:bldP spid="19" grpId="0"/>
      <p:bldP spid="20" grpId="0"/>
      <p:bldP spid="21" grpId="0"/>
      <p:bldP spid="2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A_矩形 2"/>
          <p:cNvSpPr/>
          <p:nvPr>
            <p:custDataLst>
              <p:tags r:id="rId1"/>
            </p:custDataLst>
          </p:nvPr>
        </p:nvSpPr>
        <p:spPr>
          <a:xfrm>
            <a:off x="0" y="6719750"/>
            <a:ext cx="12192000" cy="138249"/>
          </a:xfrm>
          <a:prstGeom prst="rect">
            <a:avLst/>
          </a:prstGeom>
          <a:solidFill>
            <a:srgbClr val="4DB4A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5" name="PA_组合 4"/>
          <p:cNvGrpSpPr/>
          <p:nvPr>
            <p:custDataLst>
              <p:tags r:id="rId2"/>
            </p:custDataLst>
          </p:nvPr>
        </p:nvGrpSpPr>
        <p:grpSpPr>
          <a:xfrm>
            <a:off x="0" y="0"/>
            <a:ext cx="12192000" cy="836712"/>
            <a:chOff x="0" y="0"/>
            <a:chExt cx="12192000" cy="548680"/>
          </a:xfrm>
        </p:grpSpPr>
        <p:sp>
          <p:nvSpPr>
            <p:cNvPr id="2" name="矩形 1"/>
            <p:cNvSpPr/>
            <p:nvPr/>
          </p:nvSpPr>
          <p:spPr>
            <a:xfrm>
              <a:off x="254968" y="0"/>
              <a:ext cx="11937032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" name="矩形 3"/>
            <p:cNvSpPr/>
            <p:nvPr/>
          </p:nvSpPr>
          <p:spPr>
            <a:xfrm>
              <a:off x="0" y="0"/>
              <a:ext cx="254968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7" name="Text Box 9"/>
          <p:cNvSpPr txBox="1"/>
          <p:nvPr/>
        </p:nvSpPr>
        <p:spPr>
          <a:xfrm>
            <a:off x="754063" y="4691063"/>
            <a:ext cx="7545387" cy="138366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zh-CN" altLang="en-US" sz="2800" b="1" dirty="0">
                <a:solidFill>
                  <a:schemeClr val="tx1"/>
                </a:solidFill>
                <a:latin typeface="+mn-ea"/>
                <a:cs typeface="+mn-ea"/>
              </a:rPr>
              <a:t>结论：</a:t>
            </a:r>
            <a:r>
              <a:rPr lang="en-US" altLang="zh-CN" sz="2800" b="1" dirty="0">
                <a:solidFill>
                  <a:srgbClr val="FD0707"/>
                </a:solidFill>
                <a:latin typeface="+mn-ea"/>
                <a:cs typeface="+mn-ea"/>
              </a:rPr>
              <a:t> </a:t>
            </a:r>
            <a:r>
              <a:rPr lang="zh-CN" altLang="en-US" sz="2800" b="1" dirty="0">
                <a:solidFill>
                  <a:srgbClr val="FD0707"/>
                </a:solidFill>
                <a:latin typeface="+mn-ea"/>
                <a:cs typeface="+mn-ea"/>
              </a:rPr>
              <a:t>一般地，二元一次方程有无数组解，而二元一次方程组只有一组解。</a:t>
            </a:r>
            <a:endParaRPr lang="en-US" altLang="zh-CN" sz="2800" b="1" dirty="0">
              <a:solidFill>
                <a:srgbClr val="FD0707"/>
              </a:solidFill>
              <a:latin typeface="+mn-ea"/>
              <a:cs typeface="+mn-ea"/>
            </a:endParaRPr>
          </a:p>
        </p:txBody>
      </p:sp>
      <p:sp>
        <p:nvSpPr>
          <p:cNvPr id="25604" name="Text Box 2"/>
          <p:cNvSpPr txBox="1"/>
          <p:nvPr/>
        </p:nvSpPr>
        <p:spPr>
          <a:xfrm>
            <a:off x="825500" y="1411288"/>
            <a:ext cx="7300913" cy="116840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 dirty="0">
                <a:latin typeface="Times New Roman" panose="02020603050405020304" charset="0"/>
                <a:ea typeface="黑体" panose="02010609060101010101" pitchFamily="2" charset="-122"/>
              </a:rPr>
              <a:t>2.</a:t>
            </a:r>
            <a:r>
              <a:rPr lang="zh-CN" altLang="en-US" sz="2800" dirty="0">
                <a:latin typeface="Times New Roman" panose="02020603050405020304" charset="0"/>
                <a:ea typeface="黑体" panose="02010609060101010101" pitchFamily="2" charset="-122"/>
              </a:rPr>
              <a:t>二元一次方程组                     的解是</a:t>
            </a:r>
            <a:r>
              <a:rPr lang="en-US" altLang="zh-CN" sz="2800" dirty="0">
                <a:latin typeface="Times New Roman" panose="02020603050405020304" charset="0"/>
                <a:ea typeface="黑体" panose="02010609060101010101" pitchFamily="2" charset="-122"/>
              </a:rPr>
              <a:t>(     )</a:t>
            </a:r>
            <a:r>
              <a:rPr lang="zh-CN" altLang="en-US" sz="2800" dirty="0">
                <a:latin typeface="Times New Roman" panose="02020603050405020304" charset="0"/>
                <a:ea typeface="黑体" panose="02010609060101010101" pitchFamily="2" charset="-122"/>
              </a:rPr>
              <a:t> </a:t>
            </a:r>
          </a:p>
          <a:p>
            <a:pPr>
              <a:spcBef>
                <a:spcPct val="50000"/>
              </a:spcBef>
            </a:pPr>
            <a:endParaRPr lang="zh-CN" altLang="en-US" sz="2800" dirty="0">
              <a:latin typeface="Times New Roman" panose="02020603050405020304" charset="0"/>
              <a:ea typeface="黑体" panose="02010609060101010101" pitchFamily="2" charset="-122"/>
            </a:endParaRPr>
          </a:p>
        </p:txBody>
      </p:sp>
      <p:grpSp>
        <p:nvGrpSpPr>
          <p:cNvPr id="25605" name="Group 3"/>
          <p:cNvGrpSpPr/>
          <p:nvPr/>
        </p:nvGrpSpPr>
        <p:grpSpPr>
          <a:xfrm>
            <a:off x="3281363" y="1052513"/>
            <a:ext cx="2247900" cy="1168400"/>
            <a:chOff x="2253" y="336"/>
            <a:chExt cx="1416" cy="736"/>
          </a:xfrm>
        </p:grpSpPr>
        <p:sp>
          <p:nvSpPr>
            <p:cNvPr id="25606" name="Text Box 4"/>
            <p:cNvSpPr txBox="1"/>
            <p:nvPr/>
          </p:nvSpPr>
          <p:spPr>
            <a:xfrm>
              <a:off x="2253" y="430"/>
              <a:ext cx="480" cy="639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zh-CN" altLang="en-US" sz="6000" dirty="0">
                  <a:latin typeface="Times New Roman" panose="02020603050405020304" charset="0"/>
                  <a:ea typeface="宋体" panose="02010600030101010101" pitchFamily="2" charset="-122"/>
                </a:rPr>
                <a:t>｛</a:t>
              </a:r>
            </a:p>
          </p:txBody>
        </p:sp>
        <p:sp>
          <p:nvSpPr>
            <p:cNvPr id="25607" name="Text Box 5"/>
            <p:cNvSpPr txBox="1"/>
            <p:nvPr/>
          </p:nvSpPr>
          <p:spPr>
            <a:xfrm>
              <a:off x="2688" y="336"/>
              <a:ext cx="981" cy="736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2800" i="1" dirty="0">
                  <a:latin typeface="Times New Roman" panose="02020603050405020304" charset="0"/>
                  <a:ea typeface="宋体" panose="02010600030101010101" pitchFamily="2" charset="-122"/>
                </a:rPr>
                <a:t>x</a:t>
              </a:r>
              <a:r>
                <a:rPr lang="en-US" altLang="zh-CN" sz="2800" dirty="0">
                  <a:latin typeface="Times New Roman" panose="02020603050405020304" charset="0"/>
                  <a:ea typeface="宋体" panose="02010600030101010101" pitchFamily="2" charset="-122"/>
                </a:rPr>
                <a:t>+2</a:t>
              </a:r>
              <a:r>
                <a:rPr lang="en-US" altLang="zh-CN" sz="2800" i="1" dirty="0">
                  <a:latin typeface="Times New Roman" panose="02020603050405020304" charset="0"/>
                  <a:ea typeface="宋体" panose="02010600030101010101" pitchFamily="2" charset="-122"/>
                </a:rPr>
                <a:t>y</a:t>
              </a:r>
              <a:r>
                <a:rPr lang="en-US" altLang="zh-CN" sz="2800" dirty="0">
                  <a:latin typeface="Times New Roman" panose="02020603050405020304" charset="0"/>
                  <a:ea typeface="宋体" panose="02010600030101010101" pitchFamily="2" charset="-122"/>
                </a:rPr>
                <a:t>=10,</a:t>
              </a:r>
            </a:p>
            <a:p>
              <a:pPr>
                <a:spcBef>
                  <a:spcPct val="50000"/>
                </a:spcBef>
              </a:pPr>
              <a:r>
                <a:rPr lang="en-US" altLang="zh-CN" sz="2800" i="1" dirty="0">
                  <a:latin typeface="Times New Roman" panose="02020603050405020304" charset="0"/>
                  <a:ea typeface="宋体" panose="02010600030101010101" pitchFamily="2" charset="-122"/>
                </a:rPr>
                <a:t>y</a:t>
              </a:r>
              <a:r>
                <a:rPr lang="en-US" altLang="zh-CN" sz="2800" dirty="0">
                  <a:latin typeface="Times New Roman" panose="02020603050405020304" charset="0"/>
                  <a:ea typeface="宋体" panose="02010600030101010101" pitchFamily="2" charset="-122"/>
                </a:rPr>
                <a:t>=2</a:t>
              </a:r>
              <a:r>
                <a:rPr lang="en-US" altLang="zh-CN" sz="2800" i="1" dirty="0">
                  <a:latin typeface="Times New Roman" panose="02020603050405020304" charset="0"/>
                  <a:ea typeface="宋体" panose="02010600030101010101" pitchFamily="2" charset="-122"/>
                </a:rPr>
                <a:t>x</a:t>
              </a:r>
            </a:p>
          </p:txBody>
        </p:sp>
      </p:grpSp>
      <p:sp>
        <p:nvSpPr>
          <p:cNvPr id="25608" name="Text Box 6"/>
          <p:cNvSpPr txBox="1"/>
          <p:nvPr/>
        </p:nvSpPr>
        <p:spPr>
          <a:xfrm>
            <a:off x="1522413" y="2654300"/>
            <a:ext cx="1676400" cy="5207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spcBef>
                <a:spcPct val="50000"/>
              </a:spcBef>
            </a:pPr>
            <a:endParaRPr lang="zh-CN" altLang="zh-CN" sz="2800" dirty="0">
              <a:latin typeface="Times New Roman" panose="02020603050405020304" charset="0"/>
              <a:ea typeface="宋体" panose="02010600030101010101" pitchFamily="2" charset="-122"/>
            </a:endParaRPr>
          </a:p>
        </p:txBody>
      </p:sp>
      <p:sp>
        <p:nvSpPr>
          <p:cNvPr id="25609" name="Text Box 7"/>
          <p:cNvSpPr txBox="1"/>
          <p:nvPr/>
        </p:nvSpPr>
        <p:spPr>
          <a:xfrm>
            <a:off x="912813" y="2349500"/>
            <a:ext cx="2133600" cy="8286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 dirty="0">
                <a:latin typeface="Times New Roman" panose="02020603050405020304" charset="0"/>
                <a:ea typeface="宋体" panose="02010600030101010101" pitchFamily="2" charset="-122"/>
              </a:rPr>
              <a:t>A.</a:t>
            </a:r>
            <a:r>
              <a:rPr lang="zh-CN" altLang="en-US" sz="4800" dirty="0">
                <a:latin typeface="Times New Roman" panose="02020603050405020304" charset="0"/>
                <a:ea typeface="宋体" panose="02010600030101010101" pitchFamily="2" charset="-122"/>
              </a:rPr>
              <a:t>｛</a:t>
            </a:r>
          </a:p>
        </p:txBody>
      </p:sp>
      <p:sp>
        <p:nvSpPr>
          <p:cNvPr id="25610" name="Text Box 8"/>
          <p:cNvSpPr txBox="1"/>
          <p:nvPr/>
        </p:nvSpPr>
        <p:spPr>
          <a:xfrm>
            <a:off x="912813" y="3573463"/>
            <a:ext cx="2133600" cy="830262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 dirty="0">
                <a:latin typeface="Times New Roman" panose="02020603050405020304" charset="0"/>
                <a:ea typeface="宋体" panose="02010600030101010101" pitchFamily="2" charset="-122"/>
              </a:rPr>
              <a:t>C.</a:t>
            </a:r>
            <a:r>
              <a:rPr lang="zh-CN" altLang="en-US" sz="4800" dirty="0">
                <a:latin typeface="Times New Roman" panose="02020603050405020304" charset="0"/>
                <a:ea typeface="宋体" panose="02010600030101010101" pitchFamily="2" charset="-122"/>
              </a:rPr>
              <a:t>｛</a:t>
            </a:r>
          </a:p>
        </p:txBody>
      </p:sp>
      <p:sp>
        <p:nvSpPr>
          <p:cNvPr id="25611" name="Text Box 9"/>
          <p:cNvSpPr txBox="1"/>
          <p:nvPr/>
        </p:nvSpPr>
        <p:spPr>
          <a:xfrm>
            <a:off x="5032375" y="3638550"/>
            <a:ext cx="2133600" cy="830263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 dirty="0">
                <a:latin typeface="Times New Roman" panose="02020603050405020304" charset="0"/>
                <a:ea typeface="宋体" panose="02010600030101010101" pitchFamily="2" charset="-122"/>
              </a:rPr>
              <a:t>D.</a:t>
            </a:r>
            <a:r>
              <a:rPr lang="zh-CN" altLang="en-US" sz="4800" dirty="0">
                <a:latin typeface="Times New Roman" panose="02020603050405020304" charset="0"/>
                <a:ea typeface="宋体" panose="02010600030101010101" pitchFamily="2" charset="-122"/>
              </a:rPr>
              <a:t>｛</a:t>
            </a:r>
          </a:p>
        </p:txBody>
      </p:sp>
      <p:sp>
        <p:nvSpPr>
          <p:cNvPr id="25612" name="Text Box 10"/>
          <p:cNvSpPr txBox="1"/>
          <p:nvPr/>
        </p:nvSpPr>
        <p:spPr>
          <a:xfrm>
            <a:off x="5027613" y="2393950"/>
            <a:ext cx="2133600" cy="9207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 dirty="0">
                <a:latin typeface="Times New Roman" panose="02020603050405020304" charset="0"/>
                <a:ea typeface="宋体" panose="02010600030101010101" pitchFamily="2" charset="-122"/>
              </a:rPr>
              <a:t>B.</a:t>
            </a:r>
            <a:r>
              <a:rPr lang="zh-CN" altLang="en-US" sz="5400" dirty="0">
                <a:latin typeface="Times New Roman" panose="02020603050405020304" charset="0"/>
                <a:ea typeface="宋体" panose="02010600030101010101" pitchFamily="2" charset="-122"/>
              </a:rPr>
              <a:t>｛</a:t>
            </a:r>
          </a:p>
        </p:txBody>
      </p:sp>
      <p:sp>
        <p:nvSpPr>
          <p:cNvPr id="25613" name="Text Box 11"/>
          <p:cNvSpPr txBox="1"/>
          <p:nvPr/>
        </p:nvSpPr>
        <p:spPr>
          <a:xfrm>
            <a:off x="1881188" y="2293938"/>
            <a:ext cx="1066800" cy="995362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en-US" altLang="zh-CN" sz="2800" i="1" dirty="0">
                <a:latin typeface="Times New Roman" panose="02020603050405020304" charset="0"/>
                <a:ea typeface="宋体" panose="02010600030101010101" pitchFamily="2" charset="-122"/>
              </a:rPr>
              <a:t>x</a:t>
            </a:r>
            <a:r>
              <a:rPr lang="en-US" altLang="zh-CN" sz="2800" dirty="0">
                <a:latin typeface="Times New Roman" panose="02020603050405020304" charset="0"/>
                <a:ea typeface="宋体" panose="02010600030101010101" pitchFamily="2" charset="-122"/>
              </a:rPr>
              <a:t>=4,</a:t>
            </a:r>
          </a:p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en-US" altLang="zh-CN" sz="2800" i="1" dirty="0">
                <a:latin typeface="Times New Roman" panose="02020603050405020304" charset="0"/>
                <a:ea typeface="宋体" panose="02010600030101010101" pitchFamily="2" charset="-122"/>
              </a:rPr>
              <a:t>y</a:t>
            </a:r>
            <a:r>
              <a:rPr lang="en-US" altLang="zh-CN" sz="2800" dirty="0">
                <a:latin typeface="Times New Roman" panose="02020603050405020304" charset="0"/>
                <a:ea typeface="宋体" panose="02010600030101010101" pitchFamily="2" charset="-122"/>
              </a:rPr>
              <a:t>=3</a:t>
            </a:r>
          </a:p>
        </p:txBody>
      </p:sp>
      <p:sp>
        <p:nvSpPr>
          <p:cNvPr id="25614" name="Text Box 12"/>
          <p:cNvSpPr txBox="1"/>
          <p:nvPr/>
        </p:nvSpPr>
        <p:spPr>
          <a:xfrm>
            <a:off x="5951538" y="2362200"/>
            <a:ext cx="1103312" cy="995363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en-US" altLang="zh-CN" sz="2800" i="1" dirty="0">
                <a:latin typeface="Times New Roman" panose="02020603050405020304" charset="0"/>
                <a:ea typeface="宋体" panose="02010600030101010101" pitchFamily="2" charset="-122"/>
              </a:rPr>
              <a:t>x</a:t>
            </a:r>
            <a:r>
              <a:rPr lang="en-US" altLang="zh-CN" sz="2800" dirty="0">
                <a:latin typeface="Times New Roman" panose="02020603050405020304" charset="0"/>
                <a:ea typeface="宋体" panose="02010600030101010101" pitchFamily="2" charset="-122"/>
              </a:rPr>
              <a:t>=3,</a:t>
            </a:r>
          </a:p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en-US" altLang="zh-CN" sz="2800" i="1" dirty="0">
                <a:latin typeface="Times New Roman" panose="02020603050405020304" charset="0"/>
                <a:ea typeface="宋体" panose="02010600030101010101" pitchFamily="2" charset="-122"/>
              </a:rPr>
              <a:t>y</a:t>
            </a:r>
            <a:r>
              <a:rPr lang="en-US" altLang="zh-CN" sz="2800" dirty="0">
                <a:latin typeface="Times New Roman" panose="02020603050405020304" charset="0"/>
                <a:ea typeface="宋体" panose="02010600030101010101" pitchFamily="2" charset="-122"/>
              </a:rPr>
              <a:t>=6</a:t>
            </a:r>
          </a:p>
        </p:txBody>
      </p:sp>
      <p:sp>
        <p:nvSpPr>
          <p:cNvPr id="25615" name="Text Box 13"/>
          <p:cNvSpPr txBox="1"/>
          <p:nvPr/>
        </p:nvSpPr>
        <p:spPr>
          <a:xfrm>
            <a:off x="1806575" y="3430588"/>
            <a:ext cx="1041400" cy="1081087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>
              <a:lnSpc>
                <a:spcPct val="90000"/>
              </a:lnSpc>
              <a:spcBef>
                <a:spcPct val="50000"/>
              </a:spcBef>
            </a:pPr>
            <a:r>
              <a:rPr lang="en-US" altLang="zh-CN" sz="2800" i="1" dirty="0">
                <a:latin typeface="Times New Roman" panose="02020603050405020304" charset="0"/>
                <a:ea typeface="宋体" panose="02010600030101010101" pitchFamily="2" charset="-122"/>
              </a:rPr>
              <a:t>x</a:t>
            </a:r>
            <a:r>
              <a:rPr lang="en-US" altLang="zh-CN" sz="2800" dirty="0">
                <a:latin typeface="Times New Roman" panose="02020603050405020304" charset="0"/>
                <a:ea typeface="宋体" panose="02010600030101010101" pitchFamily="2" charset="-122"/>
              </a:rPr>
              <a:t>=2,</a:t>
            </a:r>
          </a:p>
          <a:p>
            <a:pPr>
              <a:lnSpc>
                <a:spcPct val="90000"/>
              </a:lnSpc>
              <a:spcBef>
                <a:spcPct val="50000"/>
              </a:spcBef>
            </a:pPr>
            <a:r>
              <a:rPr lang="en-US" altLang="zh-CN" sz="2800" i="1" dirty="0">
                <a:latin typeface="Times New Roman" panose="02020603050405020304" charset="0"/>
                <a:ea typeface="宋体" panose="02010600030101010101" pitchFamily="2" charset="-122"/>
              </a:rPr>
              <a:t>y</a:t>
            </a:r>
            <a:r>
              <a:rPr lang="en-US" altLang="zh-CN" sz="2800" dirty="0">
                <a:latin typeface="Times New Roman" panose="02020603050405020304" charset="0"/>
                <a:ea typeface="宋体" panose="02010600030101010101" pitchFamily="2" charset="-122"/>
              </a:rPr>
              <a:t>=4</a:t>
            </a:r>
          </a:p>
        </p:txBody>
      </p:sp>
      <p:sp>
        <p:nvSpPr>
          <p:cNvPr id="25616" name="Text Box 14"/>
          <p:cNvSpPr txBox="1"/>
          <p:nvPr/>
        </p:nvSpPr>
        <p:spPr>
          <a:xfrm>
            <a:off x="5973763" y="3451225"/>
            <a:ext cx="1066800" cy="1081088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lnSpc>
                <a:spcPct val="90000"/>
              </a:lnSpc>
              <a:spcBef>
                <a:spcPct val="50000"/>
              </a:spcBef>
            </a:pPr>
            <a:r>
              <a:rPr lang="en-US" altLang="zh-CN" sz="2800" i="1" dirty="0">
                <a:latin typeface="Times New Roman" panose="02020603050405020304" charset="0"/>
                <a:ea typeface="宋体" panose="02010600030101010101" pitchFamily="2" charset="-122"/>
              </a:rPr>
              <a:t>x</a:t>
            </a:r>
            <a:r>
              <a:rPr lang="en-US" altLang="zh-CN" sz="2800" dirty="0">
                <a:latin typeface="Times New Roman" panose="02020603050405020304" charset="0"/>
                <a:ea typeface="宋体" panose="02010600030101010101" pitchFamily="2" charset="-122"/>
              </a:rPr>
              <a:t>=4,</a:t>
            </a:r>
          </a:p>
          <a:p>
            <a:pPr>
              <a:lnSpc>
                <a:spcPct val="90000"/>
              </a:lnSpc>
              <a:spcBef>
                <a:spcPct val="50000"/>
              </a:spcBef>
            </a:pPr>
            <a:r>
              <a:rPr lang="en-US" altLang="zh-CN" sz="2800" i="1" dirty="0">
                <a:latin typeface="Times New Roman" panose="02020603050405020304" charset="0"/>
                <a:ea typeface="宋体" panose="02010600030101010101" pitchFamily="2" charset="-122"/>
              </a:rPr>
              <a:t>y</a:t>
            </a:r>
            <a:r>
              <a:rPr lang="en-US" altLang="zh-CN" sz="2800" dirty="0">
                <a:latin typeface="Times New Roman" panose="02020603050405020304" charset="0"/>
                <a:ea typeface="宋体" panose="02010600030101010101" pitchFamily="2" charset="-122"/>
              </a:rPr>
              <a:t>=2</a:t>
            </a:r>
          </a:p>
        </p:txBody>
      </p:sp>
      <p:grpSp>
        <p:nvGrpSpPr>
          <p:cNvPr id="322577" name="Group 17"/>
          <p:cNvGrpSpPr/>
          <p:nvPr/>
        </p:nvGrpSpPr>
        <p:grpSpPr>
          <a:xfrm>
            <a:off x="2268538" y="3862388"/>
            <a:ext cx="762000" cy="533400"/>
            <a:chOff x="2880" y="384"/>
            <a:chExt cx="480" cy="336"/>
          </a:xfrm>
        </p:grpSpPr>
        <p:sp>
          <p:nvSpPr>
            <p:cNvPr id="25618" name="Line 18"/>
            <p:cNvSpPr/>
            <p:nvPr/>
          </p:nvSpPr>
          <p:spPr>
            <a:xfrm flipV="1">
              <a:off x="3024" y="384"/>
              <a:ext cx="336" cy="336"/>
            </a:xfrm>
            <a:prstGeom prst="line">
              <a:avLst/>
            </a:prstGeom>
            <a:ln w="57150" cap="flat" cmpd="sng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25619" name="Line 19"/>
            <p:cNvSpPr/>
            <p:nvPr/>
          </p:nvSpPr>
          <p:spPr>
            <a:xfrm flipH="1" flipV="1">
              <a:off x="2880" y="576"/>
              <a:ext cx="144" cy="144"/>
            </a:xfrm>
            <a:prstGeom prst="line">
              <a:avLst/>
            </a:prstGeom>
            <a:ln w="57150" cap="flat" cmpd="sng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</p:sp>
      </p:grpSp>
      <p:sp>
        <p:nvSpPr>
          <p:cNvPr id="10" name="矩形 9"/>
          <p:cNvSpPr/>
          <p:nvPr/>
        </p:nvSpPr>
        <p:spPr>
          <a:xfrm>
            <a:off x="4742360" y="-16488"/>
            <a:ext cx="2954648" cy="923326"/>
          </a:xfrm>
          <a:prstGeom prst="rect">
            <a:avLst/>
          </a:prstGeom>
          <a:noFill/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zh-CN" altLang="en-US" sz="54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典例解析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25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225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PA_组合 4"/>
          <p:cNvGrpSpPr/>
          <p:nvPr>
            <p:custDataLst>
              <p:tags r:id="rId1"/>
            </p:custDataLst>
          </p:nvPr>
        </p:nvGrpSpPr>
        <p:grpSpPr>
          <a:xfrm>
            <a:off x="0" y="0"/>
            <a:ext cx="12192000" cy="836712"/>
            <a:chOff x="0" y="0"/>
            <a:chExt cx="12192000" cy="548680"/>
          </a:xfrm>
        </p:grpSpPr>
        <p:sp>
          <p:nvSpPr>
            <p:cNvPr id="2" name="矩形 1"/>
            <p:cNvSpPr/>
            <p:nvPr/>
          </p:nvSpPr>
          <p:spPr>
            <a:xfrm>
              <a:off x="254968" y="0"/>
              <a:ext cx="11937032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" name="矩形 3"/>
            <p:cNvSpPr/>
            <p:nvPr/>
          </p:nvSpPr>
          <p:spPr>
            <a:xfrm>
              <a:off x="0" y="0"/>
              <a:ext cx="254968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1" name="流程图: 可选过程 10"/>
          <p:cNvSpPr/>
          <p:nvPr/>
        </p:nvSpPr>
        <p:spPr>
          <a:xfrm>
            <a:off x="254968" y="903471"/>
            <a:ext cx="1596008" cy="576064"/>
          </a:xfrm>
          <a:prstGeom prst="flowChartAlternateProcess">
            <a:avLst/>
          </a:prstGeom>
          <a:solidFill>
            <a:srgbClr val="0000CC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000" b="1" dirty="0">
                <a:latin typeface="+mj-ea"/>
                <a:ea typeface="+mj-ea"/>
              </a:rPr>
              <a:t>概念</a:t>
            </a:r>
          </a:p>
        </p:txBody>
      </p:sp>
      <p:sp>
        <p:nvSpPr>
          <p:cNvPr id="14" name="矩形 13"/>
          <p:cNvSpPr/>
          <p:nvPr/>
        </p:nvSpPr>
        <p:spPr>
          <a:xfrm>
            <a:off x="4742360" y="-16488"/>
            <a:ext cx="2954648" cy="923326"/>
          </a:xfrm>
          <a:prstGeom prst="rect">
            <a:avLst/>
          </a:prstGeom>
          <a:noFill/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zh-CN" altLang="en-US" sz="54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小结梳理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641350" y="1665605"/>
            <a:ext cx="5679440" cy="20300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 dirty="0">
                <a:latin typeface="+mn-ea"/>
                <a:cs typeface="+mn-ea"/>
                <a:sym typeface="+mn-ea"/>
              </a:rPr>
              <a:t>含有</a:t>
            </a:r>
            <a:r>
              <a:rPr lang="zh-CN" altLang="en-US" sz="2800" b="1" dirty="0">
                <a:solidFill>
                  <a:srgbClr val="FF0000"/>
                </a:solidFill>
                <a:latin typeface="+mn-ea"/>
                <a:cs typeface="+mn-ea"/>
                <a:sym typeface="+mn-ea"/>
              </a:rPr>
              <a:t>两个</a:t>
            </a:r>
            <a:r>
              <a:rPr lang="zh-CN" altLang="en-US" sz="2800" b="1" dirty="0">
                <a:latin typeface="+mn-ea"/>
                <a:cs typeface="+mn-ea"/>
                <a:sym typeface="+mn-ea"/>
              </a:rPr>
              <a:t>未知数</a:t>
            </a:r>
            <a:r>
              <a:rPr lang="en-US" altLang="zh-CN" sz="2800" b="1">
                <a:latin typeface="+mn-ea"/>
                <a:cs typeface="+mn-ea"/>
                <a:sym typeface="+mn-ea"/>
              </a:rPr>
              <a:t>,</a:t>
            </a:r>
            <a:r>
              <a:rPr lang="zh-CN" altLang="en-US" sz="2800" b="1" dirty="0">
                <a:latin typeface="+mn-ea"/>
                <a:cs typeface="+mn-ea"/>
                <a:sym typeface="+mn-ea"/>
              </a:rPr>
              <a:t>并且所含未知数的项的次数都是</a:t>
            </a:r>
            <a:r>
              <a:rPr lang="en-US" altLang="zh-CN" sz="2800" b="1">
                <a:solidFill>
                  <a:srgbClr val="FF0000"/>
                </a:solidFill>
                <a:latin typeface="+mn-ea"/>
                <a:cs typeface="+mn-ea"/>
                <a:sym typeface="+mn-ea"/>
              </a:rPr>
              <a:t>1</a:t>
            </a:r>
            <a:r>
              <a:rPr lang="zh-CN" altLang="en-US" sz="2800" b="1" dirty="0">
                <a:latin typeface="+mn-ea"/>
                <a:cs typeface="+mn-ea"/>
                <a:sym typeface="+mn-ea"/>
              </a:rPr>
              <a:t>的方程叫做</a:t>
            </a:r>
            <a:r>
              <a:rPr lang="zh-CN" altLang="en-US" sz="2800" b="1" dirty="0">
                <a:solidFill>
                  <a:srgbClr val="FF0000"/>
                </a:solidFill>
                <a:latin typeface="+mn-ea"/>
                <a:cs typeface="+mn-ea"/>
                <a:sym typeface="+mn-ea"/>
              </a:rPr>
              <a:t>二元一次方程</a:t>
            </a:r>
            <a:r>
              <a:rPr lang="zh-CN" altLang="en-US" sz="2800" b="1" dirty="0">
                <a:solidFill>
                  <a:schemeClr val="tx1"/>
                </a:solidFill>
                <a:latin typeface="+mn-ea"/>
                <a:cs typeface="+mn-ea"/>
                <a:sym typeface="+mn-ea"/>
              </a:rPr>
              <a:t>。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6621145" y="1665605"/>
            <a:ext cx="5320030" cy="267652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>
                <a:latin typeface="+mn-ea"/>
                <a:cs typeface="+mn-ea"/>
                <a:sym typeface="+mn-ea"/>
              </a:rPr>
              <a:t>方程组中</a:t>
            </a:r>
            <a:r>
              <a:rPr lang="zh-CN" altLang="en-US" sz="2800" b="1" dirty="0">
                <a:latin typeface="+mn-ea"/>
                <a:cs typeface="+mn-ea"/>
                <a:sym typeface="+mn-ea"/>
              </a:rPr>
              <a:t>有</a:t>
            </a:r>
            <a:r>
              <a:rPr lang="zh-CN" altLang="en-US" sz="2800" b="1" dirty="0">
                <a:solidFill>
                  <a:srgbClr val="FF0000"/>
                </a:solidFill>
                <a:latin typeface="+mn-ea"/>
                <a:cs typeface="+mn-ea"/>
                <a:sym typeface="+mn-ea"/>
              </a:rPr>
              <a:t>两个</a:t>
            </a:r>
            <a:r>
              <a:rPr lang="zh-CN" altLang="en-US" sz="2800" b="1" dirty="0">
                <a:latin typeface="+mn-ea"/>
                <a:cs typeface="+mn-ea"/>
                <a:sym typeface="+mn-ea"/>
              </a:rPr>
              <a:t>未知数，含有每个未知数的项的次数都是</a:t>
            </a:r>
            <a:r>
              <a:rPr lang="en-US" altLang="zh-CN" sz="2800" b="1">
                <a:solidFill>
                  <a:srgbClr val="FF0000"/>
                </a:solidFill>
                <a:latin typeface="+mn-ea"/>
                <a:cs typeface="+mn-ea"/>
                <a:sym typeface="+mn-ea"/>
              </a:rPr>
              <a:t>1</a:t>
            </a:r>
            <a:r>
              <a:rPr lang="zh-CN" altLang="en-US" sz="2800" b="1" dirty="0">
                <a:latin typeface="+mn-ea"/>
                <a:cs typeface="+mn-ea"/>
                <a:sym typeface="+mn-ea"/>
              </a:rPr>
              <a:t>，并且一共有两个方程，像这样的方程组叫做</a:t>
            </a:r>
            <a:r>
              <a:rPr lang="zh-CN" altLang="en-US" sz="2800" b="1" dirty="0">
                <a:solidFill>
                  <a:srgbClr val="FF0000"/>
                </a:solidFill>
                <a:latin typeface="+mn-ea"/>
                <a:cs typeface="+mn-ea"/>
                <a:sym typeface="+mn-ea"/>
              </a:rPr>
              <a:t>二元一次方程组</a:t>
            </a:r>
            <a:r>
              <a:rPr lang="zh-CN" altLang="en-US" sz="2800" b="1" dirty="0">
                <a:latin typeface="+mn-ea"/>
                <a:cs typeface="+mn-ea"/>
                <a:sym typeface="+mn-ea"/>
              </a:rPr>
              <a:t>。</a:t>
            </a:r>
            <a:endParaRPr lang="zh-CN" altLang="en-US" sz="2800"/>
          </a:p>
        </p:txBody>
      </p:sp>
      <p:sp>
        <p:nvSpPr>
          <p:cNvPr id="9" name="文本框 8"/>
          <p:cNvSpPr txBox="1"/>
          <p:nvPr/>
        </p:nvSpPr>
        <p:spPr>
          <a:xfrm>
            <a:off x="523875" y="4485640"/>
            <a:ext cx="5669915" cy="20300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sz="2800" b="1">
                <a:latin typeface="+mn-ea"/>
                <a:cs typeface="+mn-ea"/>
                <a:sym typeface="+mn-ea"/>
              </a:rPr>
              <a:t>使一个二元一次方程两边的值相等的两个未知数的值，叫做这个</a:t>
            </a:r>
            <a:r>
              <a:rPr sz="2800" b="1">
                <a:solidFill>
                  <a:srgbClr val="FF0000"/>
                </a:solidFill>
                <a:latin typeface="+mn-ea"/>
                <a:cs typeface="+mn-ea"/>
                <a:sym typeface="+mn-ea"/>
              </a:rPr>
              <a:t>二元一次方程的解</a:t>
            </a:r>
            <a:r>
              <a:rPr sz="2800" b="1">
                <a:latin typeface="+mn-ea"/>
                <a:cs typeface="+mn-ea"/>
                <a:sym typeface="+mn-ea"/>
              </a:rPr>
              <a:t>。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6551930" y="4485640"/>
            <a:ext cx="5458460" cy="177038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800" b="1" dirty="0">
                <a:latin typeface="+mn-ea"/>
                <a:cs typeface="+mn-ea"/>
                <a:sym typeface="+mn-ea"/>
              </a:rPr>
              <a:t>二元一次方程组中各个方程的公共解</a:t>
            </a:r>
            <a:r>
              <a:rPr lang="en-US" altLang="zh-CN" sz="2800" b="1">
                <a:latin typeface="+mn-ea"/>
                <a:cs typeface="+mn-ea"/>
                <a:sym typeface="+mn-ea"/>
              </a:rPr>
              <a:t>,</a:t>
            </a:r>
            <a:r>
              <a:rPr lang="zh-CN" altLang="en-US" sz="2800" b="1" dirty="0">
                <a:latin typeface="+mn-ea"/>
                <a:cs typeface="+mn-ea"/>
                <a:sym typeface="+mn-ea"/>
              </a:rPr>
              <a:t>叫做这个</a:t>
            </a:r>
            <a:r>
              <a:rPr lang="zh-CN" altLang="en-US" sz="2800" b="1" dirty="0">
                <a:solidFill>
                  <a:srgbClr val="FF0000"/>
                </a:solidFill>
                <a:latin typeface="+mn-ea"/>
                <a:cs typeface="+mn-ea"/>
                <a:sym typeface="+mn-ea"/>
              </a:rPr>
              <a:t>二元一次方程组的解</a:t>
            </a:r>
            <a:r>
              <a:rPr lang="zh-CN" altLang="en-US" sz="2800" b="1" dirty="0">
                <a:solidFill>
                  <a:schemeClr val="tx1"/>
                </a:solidFill>
                <a:latin typeface="+mn-ea"/>
                <a:cs typeface="+mn-ea"/>
                <a:sym typeface="+mn-ea"/>
              </a:rPr>
              <a:t>。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A_矩形 2"/>
          <p:cNvSpPr/>
          <p:nvPr>
            <p:custDataLst>
              <p:tags r:id="rId1"/>
            </p:custDataLst>
          </p:nvPr>
        </p:nvSpPr>
        <p:spPr>
          <a:xfrm>
            <a:off x="0" y="6719750"/>
            <a:ext cx="12192000" cy="138249"/>
          </a:xfrm>
          <a:prstGeom prst="rect">
            <a:avLst/>
          </a:prstGeom>
          <a:solidFill>
            <a:srgbClr val="4DB4A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5" name="PA_组合 4"/>
          <p:cNvGrpSpPr/>
          <p:nvPr>
            <p:custDataLst>
              <p:tags r:id="rId2"/>
            </p:custDataLst>
          </p:nvPr>
        </p:nvGrpSpPr>
        <p:grpSpPr>
          <a:xfrm>
            <a:off x="0" y="0"/>
            <a:ext cx="12192000" cy="836712"/>
            <a:chOff x="0" y="0"/>
            <a:chExt cx="12192000" cy="548680"/>
          </a:xfrm>
        </p:grpSpPr>
        <p:sp>
          <p:nvSpPr>
            <p:cNvPr id="2" name="矩形 1"/>
            <p:cNvSpPr/>
            <p:nvPr/>
          </p:nvSpPr>
          <p:spPr>
            <a:xfrm>
              <a:off x="254968" y="0"/>
              <a:ext cx="11937032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" name="矩形 3"/>
            <p:cNvSpPr/>
            <p:nvPr/>
          </p:nvSpPr>
          <p:spPr>
            <a:xfrm>
              <a:off x="0" y="0"/>
              <a:ext cx="254968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0" name="矩形 9"/>
          <p:cNvSpPr/>
          <p:nvPr/>
        </p:nvSpPr>
        <p:spPr>
          <a:xfrm>
            <a:off x="4756009" y="-16488"/>
            <a:ext cx="2927350" cy="920750"/>
          </a:xfrm>
          <a:prstGeom prst="rect">
            <a:avLst/>
          </a:prstGeom>
          <a:noFill/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zh-CN" altLang="zh-CN" sz="54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课堂小测</a:t>
            </a:r>
          </a:p>
        </p:txBody>
      </p:sp>
      <p:sp>
        <p:nvSpPr>
          <p:cNvPr id="31746" name="Text Box 2"/>
          <p:cNvSpPr txBox="1"/>
          <p:nvPr/>
        </p:nvSpPr>
        <p:spPr>
          <a:xfrm>
            <a:off x="595630" y="814705"/>
            <a:ext cx="11419840" cy="304609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3200" dirty="0">
                <a:latin typeface="+mn-ea"/>
                <a:cs typeface="+mn-ea"/>
              </a:rPr>
              <a:t>1.</a:t>
            </a:r>
            <a:r>
              <a:rPr lang="zh-CN" altLang="en-US" sz="3200" dirty="0">
                <a:latin typeface="+mn-ea"/>
                <a:cs typeface="+mn-ea"/>
              </a:rPr>
              <a:t>关于</a:t>
            </a:r>
            <a:r>
              <a:rPr lang="en-US" altLang="zh-CN" sz="3200" dirty="0">
                <a:latin typeface="+mn-ea"/>
                <a:cs typeface="+mn-ea"/>
              </a:rPr>
              <a:t>x</a:t>
            </a:r>
            <a:r>
              <a:rPr lang="zh-CN" altLang="en-US" sz="3200" dirty="0">
                <a:latin typeface="+mn-ea"/>
                <a:cs typeface="+mn-ea"/>
              </a:rPr>
              <a:t>、</a:t>
            </a:r>
            <a:r>
              <a:rPr lang="en-US" altLang="zh-CN" sz="3200" dirty="0">
                <a:latin typeface="+mn-ea"/>
                <a:cs typeface="+mn-ea"/>
              </a:rPr>
              <a:t>y</a:t>
            </a:r>
            <a:r>
              <a:rPr lang="zh-CN" altLang="en-US" sz="3200" dirty="0">
                <a:latin typeface="+mn-ea"/>
                <a:cs typeface="+mn-ea"/>
              </a:rPr>
              <a:t>的方程</a:t>
            </a:r>
            <a:r>
              <a:rPr lang="en-US" altLang="zh-CN" sz="3200" dirty="0">
                <a:latin typeface="+mn-ea"/>
                <a:cs typeface="+mn-ea"/>
              </a:rPr>
              <a:t>ax</a:t>
            </a:r>
            <a:r>
              <a:rPr lang="en-US" altLang="zh-CN" sz="3200" baseline="30000" dirty="0">
                <a:latin typeface="+mn-ea"/>
                <a:cs typeface="+mn-ea"/>
              </a:rPr>
              <a:t>2</a:t>
            </a:r>
            <a:r>
              <a:rPr lang="en-US" altLang="zh-CN" sz="3200" dirty="0">
                <a:latin typeface="+mn-ea"/>
                <a:cs typeface="+mn-ea"/>
              </a:rPr>
              <a:t>+bx+2y=3</a:t>
            </a:r>
            <a:r>
              <a:rPr lang="zh-CN" altLang="en-US" sz="3200" dirty="0">
                <a:latin typeface="+mn-ea"/>
                <a:cs typeface="+mn-ea"/>
              </a:rPr>
              <a:t>是一个二元一次方程，则</a:t>
            </a:r>
            <a:r>
              <a:rPr lang="en-US" altLang="zh-CN" sz="3200" dirty="0">
                <a:latin typeface="+mn-ea"/>
                <a:cs typeface="+mn-ea"/>
              </a:rPr>
              <a:t>a</a:t>
            </a:r>
            <a:r>
              <a:rPr lang="zh-CN" altLang="en-US" sz="3200" dirty="0">
                <a:latin typeface="+mn-ea"/>
                <a:cs typeface="+mn-ea"/>
              </a:rPr>
              <a:t>、</a:t>
            </a:r>
            <a:r>
              <a:rPr lang="en-US" altLang="zh-CN" sz="3200" dirty="0">
                <a:latin typeface="+mn-ea"/>
                <a:cs typeface="+mn-ea"/>
              </a:rPr>
              <a:t>b</a:t>
            </a:r>
            <a:r>
              <a:rPr lang="zh-CN" altLang="en-US" sz="3200" dirty="0">
                <a:latin typeface="+mn-ea"/>
                <a:cs typeface="+mn-ea"/>
              </a:rPr>
              <a:t>的值分别为（     ）</a:t>
            </a:r>
          </a:p>
          <a:p>
            <a:pPr>
              <a:lnSpc>
                <a:spcPct val="150000"/>
              </a:lnSpc>
            </a:pPr>
            <a:r>
              <a:rPr lang="en-US" altLang="zh-CN" sz="3200" dirty="0">
                <a:latin typeface="+mn-ea"/>
                <a:cs typeface="+mn-ea"/>
              </a:rPr>
              <a:t>A .a=0</a:t>
            </a:r>
            <a:r>
              <a:rPr lang="zh-CN" altLang="en-US" sz="3200" dirty="0">
                <a:latin typeface="+mn-ea"/>
                <a:cs typeface="+mn-ea"/>
              </a:rPr>
              <a:t>且  </a:t>
            </a:r>
            <a:r>
              <a:rPr lang="en-US" altLang="zh-CN" sz="3200" dirty="0">
                <a:latin typeface="+mn-ea"/>
                <a:cs typeface="+mn-ea"/>
              </a:rPr>
              <a:t>b=0                 B.a=0</a:t>
            </a:r>
            <a:r>
              <a:rPr lang="zh-CN" altLang="en-US" sz="3200" dirty="0">
                <a:latin typeface="+mn-ea"/>
                <a:cs typeface="+mn-ea"/>
              </a:rPr>
              <a:t>或  </a:t>
            </a:r>
            <a:r>
              <a:rPr lang="en-US" altLang="zh-CN" sz="3200" dirty="0">
                <a:latin typeface="+mn-ea"/>
                <a:cs typeface="+mn-ea"/>
              </a:rPr>
              <a:t>b=0  </a:t>
            </a:r>
          </a:p>
          <a:p>
            <a:pPr>
              <a:lnSpc>
                <a:spcPct val="150000"/>
              </a:lnSpc>
            </a:pPr>
            <a:r>
              <a:rPr lang="en-US" altLang="zh-CN" sz="3200" dirty="0">
                <a:latin typeface="+mn-ea"/>
                <a:cs typeface="+mn-ea"/>
              </a:rPr>
              <a:t>C.</a:t>
            </a:r>
            <a:r>
              <a:rPr lang="zh-CN" altLang="en-US" sz="3200" dirty="0">
                <a:latin typeface="+mn-ea"/>
                <a:cs typeface="+mn-ea"/>
              </a:rPr>
              <a:t> </a:t>
            </a:r>
            <a:r>
              <a:rPr lang="en-US" altLang="zh-CN" sz="3200" dirty="0">
                <a:latin typeface="+mn-ea"/>
                <a:cs typeface="+mn-ea"/>
              </a:rPr>
              <a:t>a=0</a:t>
            </a:r>
            <a:r>
              <a:rPr lang="zh-CN" altLang="en-US" sz="3200" dirty="0">
                <a:latin typeface="+mn-ea"/>
                <a:cs typeface="+mn-ea"/>
              </a:rPr>
              <a:t>且  </a:t>
            </a:r>
            <a:r>
              <a:rPr lang="en-US" altLang="zh-CN" sz="3200" dirty="0">
                <a:latin typeface="+mn-ea"/>
                <a:cs typeface="+mn-ea"/>
              </a:rPr>
              <a:t>b≠0                 D.a≠0</a:t>
            </a:r>
            <a:r>
              <a:rPr lang="zh-CN" altLang="en-US" sz="3200" dirty="0">
                <a:latin typeface="+mn-ea"/>
                <a:cs typeface="+mn-ea"/>
              </a:rPr>
              <a:t>且  </a:t>
            </a:r>
            <a:r>
              <a:rPr lang="en-US" altLang="zh-CN" sz="3200" dirty="0">
                <a:latin typeface="+mn-ea"/>
                <a:cs typeface="+mn-ea"/>
              </a:rPr>
              <a:t>b≠0</a:t>
            </a:r>
          </a:p>
        </p:txBody>
      </p:sp>
      <p:sp>
        <p:nvSpPr>
          <p:cNvPr id="152601" name="Text Box 25"/>
          <p:cNvSpPr txBox="1"/>
          <p:nvPr/>
        </p:nvSpPr>
        <p:spPr>
          <a:xfrm>
            <a:off x="3096260" y="1767205"/>
            <a:ext cx="490855" cy="58356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en-US" altLang="zh-CN" sz="3200" dirty="0">
                <a:solidFill>
                  <a:srgbClr val="FF0000"/>
                </a:solidFill>
                <a:latin typeface="+mn-ea"/>
              </a:rPr>
              <a:t>C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6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26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26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2601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A_矩形 2"/>
          <p:cNvSpPr/>
          <p:nvPr>
            <p:custDataLst>
              <p:tags r:id="rId1"/>
            </p:custDataLst>
          </p:nvPr>
        </p:nvSpPr>
        <p:spPr>
          <a:xfrm>
            <a:off x="0" y="6719750"/>
            <a:ext cx="12192000" cy="138249"/>
          </a:xfrm>
          <a:prstGeom prst="rect">
            <a:avLst/>
          </a:prstGeom>
          <a:solidFill>
            <a:srgbClr val="4DB4A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5" name="PA_组合 4"/>
          <p:cNvGrpSpPr/>
          <p:nvPr>
            <p:custDataLst>
              <p:tags r:id="rId2"/>
            </p:custDataLst>
          </p:nvPr>
        </p:nvGrpSpPr>
        <p:grpSpPr>
          <a:xfrm>
            <a:off x="0" y="0"/>
            <a:ext cx="12192000" cy="836712"/>
            <a:chOff x="0" y="0"/>
            <a:chExt cx="12192000" cy="548680"/>
          </a:xfrm>
        </p:grpSpPr>
        <p:sp>
          <p:nvSpPr>
            <p:cNvPr id="2" name="矩形 1"/>
            <p:cNvSpPr/>
            <p:nvPr/>
          </p:nvSpPr>
          <p:spPr>
            <a:xfrm>
              <a:off x="254968" y="0"/>
              <a:ext cx="11937032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" name="矩形 3"/>
            <p:cNvSpPr/>
            <p:nvPr/>
          </p:nvSpPr>
          <p:spPr>
            <a:xfrm>
              <a:off x="0" y="0"/>
              <a:ext cx="254968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0" name="矩形 9"/>
          <p:cNvSpPr/>
          <p:nvPr/>
        </p:nvSpPr>
        <p:spPr>
          <a:xfrm>
            <a:off x="4756009" y="-16488"/>
            <a:ext cx="2927350" cy="920750"/>
          </a:xfrm>
          <a:prstGeom prst="rect">
            <a:avLst/>
          </a:prstGeom>
          <a:noFill/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zh-CN" altLang="zh-CN" sz="54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课堂小测</a:t>
            </a:r>
          </a:p>
        </p:txBody>
      </p:sp>
      <p:sp>
        <p:nvSpPr>
          <p:cNvPr id="33794" name="Text Box 2"/>
          <p:cNvSpPr txBox="1"/>
          <p:nvPr/>
        </p:nvSpPr>
        <p:spPr>
          <a:xfrm>
            <a:off x="733425" y="913765"/>
            <a:ext cx="10671810" cy="353822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endParaRPr lang="zh-CN" altLang="en-US" sz="3200" dirty="0">
              <a:latin typeface="Times New Roman" panose="02020603050405020304" charset="0"/>
              <a:ea typeface="黑体" panose="02010609060101010101" pitchFamily="2" charset="-122"/>
            </a:endParaRPr>
          </a:p>
          <a:p>
            <a:r>
              <a:rPr lang="en-US" altLang="zh-CN" sz="3200" dirty="0">
                <a:latin typeface="Times New Roman" panose="02020603050405020304" charset="0"/>
                <a:ea typeface="黑体" panose="02010609060101010101" pitchFamily="2" charset="-122"/>
              </a:rPr>
              <a:t>2.</a:t>
            </a:r>
            <a:r>
              <a:rPr lang="zh-CN" altLang="en-US" sz="3200" dirty="0">
                <a:latin typeface="Times New Roman" panose="02020603050405020304" charset="0"/>
                <a:ea typeface="黑体" panose="02010609060101010101" pitchFamily="2" charset="-122"/>
              </a:rPr>
              <a:t>已知            是方程</a:t>
            </a:r>
            <a:r>
              <a:rPr lang="en-US" altLang="zh-CN" sz="3200" dirty="0">
                <a:latin typeface="Times New Roman" panose="02020603050405020304" charset="0"/>
                <a:ea typeface="黑体" panose="02010609060101010101" pitchFamily="2" charset="-122"/>
              </a:rPr>
              <a:t>2</a:t>
            </a:r>
            <a:r>
              <a:rPr lang="en-US" altLang="zh-CN" sz="3200" i="1" dirty="0">
                <a:latin typeface="Times New Roman" panose="02020603050405020304" charset="0"/>
                <a:ea typeface="黑体" panose="02010609060101010101" pitchFamily="2" charset="-122"/>
              </a:rPr>
              <a:t>x</a:t>
            </a:r>
            <a:r>
              <a:rPr lang="en-US" altLang="zh-CN" sz="3200" dirty="0">
                <a:latin typeface="Times New Roman" panose="02020603050405020304" charset="0"/>
                <a:ea typeface="黑体" panose="02010609060101010101" pitchFamily="2" charset="-122"/>
              </a:rPr>
              <a:t>-4</a:t>
            </a:r>
            <a:r>
              <a:rPr lang="en-US" altLang="zh-CN" sz="3200" i="1" dirty="0">
                <a:latin typeface="Times New Roman" panose="02020603050405020304" charset="0"/>
                <a:ea typeface="黑体" panose="02010609060101010101" pitchFamily="2" charset="-122"/>
              </a:rPr>
              <a:t>y</a:t>
            </a:r>
            <a:r>
              <a:rPr lang="en-US" altLang="zh-CN" sz="3200" dirty="0">
                <a:latin typeface="Times New Roman" panose="02020603050405020304" charset="0"/>
                <a:ea typeface="黑体" panose="02010609060101010101" pitchFamily="2" charset="-122"/>
              </a:rPr>
              <a:t>+2</a:t>
            </a:r>
            <a:r>
              <a:rPr lang="en-US" altLang="zh-CN" sz="3200" i="1" dirty="0">
                <a:latin typeface="Times New Roman" panose="02020603050405020304" charset="0"/>
                <a:ea typeface="黑体" panose="02010609060101010101" pitchFamily="2" charset="-122"/>
              </a:rPr>
              <a:t>a</a:t>
            </a:r>
            <a:r>
              <a:rPr lang="en-US" altLang="zh-CN" sz="3200" dirty="0">
                <a:latin typeface="Times New Roman" panose="02020603050405020304" charset="0"/>
                <a:ea typeface="黑体" panose="02010609060101010101" pitchFamily="2" charset="-122"/>
              </a:rPr>
              <a:t>=3</a:t>
            </a:r>
            <a:r>
              <a:rPr lang="zh-CN" altLang="en-US" sz="3200" dirty="0">
                <a:latin typeface="Times New Roman" panose="02020603050405020304" charset="0"/>
                <a:ea typeface="黑体" panose="02010609060101010101" pitchFamily="2" charset="-122"/>
              </a:rPr>
              <a:t>的一组解，则</a:t>
            </a:r>
            <a:r>
              <a:rPr lang="en-US" altLang="zh-CN" sz="3200" i="1" dirty="0">
                <a:latin typeface="Times New Roman" panose="02020603050405020304" charset="0"/>
                <a:ea typeface="黑体" panose="02010609060101010101" pitchFamily="2" charset="-122"/>
              </a:rPr>
              <a:t>a</a:t>
            </a:r>
            <a:r>
              <a:rPr lang="en-US" altLang="zh-CN" sz="3200" dirty="0">
                <a:latin typeface="Times New Roman" panose="02020603050405020304" charset="0"/>
                <a:ea typeface="黑体" panose="02010609060101010101" pitchFamily="2" charset="-122"/>
              </a:rPr>
              <a:t>=____.</a:t>
            </a:r>
          </a:p>
          <a:p>
            <a:endParaRPr lang="zh-CN" altLang="en-US" sz="3200" dirty="0">
              <a:latin typeface="Times New Roman" panose="02020603050405020304" charset="0"/>
              <a:ea typeface="黑体" panose="02010609060101010101" pitchFamily="2" charset="-122"/>
            </a:endParaRPr>
          </a:p>
          <a:p>
            <a:pPr>
              <a:lnSpc>
                <a:spcPct val="200000"/>
              </a:lnSpc>
            </a:pPr>
            <a:r>
              <a:rPr lang="en-US" altLang="zh-CN" sz="3200" dirty="0">
                <a:latin typeface="Times New Roman" panose="02020603050405020304" charset="0"/>
                <a:ea typeface="黑体" panose="02010609060101010101" pitchFamily="2" charset="-122"/>
              </a:rPr>
              <a:t>3.</a:t>
            </a:r>
            <a:r>
              <a:rPr lang="zh-CN" altLang="en-US" sz="3200" dirty="0">
                <a:latin typeface="Times New Roman" panose="02020603050405020304" charset="0"/>
                <a:ea typeface="黑体" panose="02010609060101010101" pitchFamily="2" charset="-122"/>
              </a:rPr>
              <a:t>若方程</a:t>
            </a:r>
            <a:r>
              <a:rPr lang="en-US" altLang="zh-CN" sz="3200" dirty="0">
                <a:latin typeface="Times New Roman" panose="02020603050405020304" charset="0"/>
                <a:ea typeface="黑体" panose="02010609060101010101" pitchFamily="2" charset="-122"/>
              </a:rPr>
              <a:t>2</a:t>
            </a:r>
            <a:r>
              <a:rPr lang="en-US" altLang="zh-CN" sz="3200" i="1" dirty="0">
                <a:latin typeface="Times New Roman" panose="02020603050405020304" charset="0"/>
                <a:ea typeface="黑体" panose="02010609060101010101" pitchFamily="2" charset="-122"/>
              </a:rPr>
              <a:t>x</a:t>
            </a:r>
            <a:r>
              <a:rPr lang="en-US" altLang="zh-CN" sz="3200" baseline="30000" dirty="0">
                <a:latin typeface="Times New Roman" panose="02020603050405020304" charset="0"/>
                <a:ea typeface="黑体" panose="02010609060101010101" pitchFamily="2" charset="-122"/>
              </a:rPr>
              <a:t>2</a:t>
            </a:r>
            <a:r>
              <a:rPr lang="en-US" altLang="zh-CN" sz="3200" i="1" baseline="30000" dirty="0">
                <a:latin typeface="Times New Roman" panose="02020603050405020304" charset="0"/>
                <a:ea typeface="黑体" panose="02010609060101010101" pitchFamily="2" charset="-122"/>
              </a:rPr>
              <a:t>m</a:t>
            </a:r>
            <a:r>
              <a:rPr lang="en-US" altLang="zh-CN" sz="3200" baseline="30000" dirty="0">
                <a:latin typeface="Times New Roman" panose="02020603050405020304" charset="0"/>
                <a:ea typeface="黑体" panose="02010609060101010101" pitchFamily="2" charset="-122"/>
              </a:rPr>
              <a:t>+3</a:t>
            </a:r>
            <a:r>
              <a:rPr lang="en-US" altLang="zh-CN" sz="3200" dirty="0">
                <a:latin typeface="Times New Roman" panose="02020603050405020304" charset="0"/>
                <a:ea typeface="黑体" panose="02010609060101010101" pitchFamily="2" charset="-122"/>
              </a:rPr>
              <a:t>+3</a:t>
            </a:r>
            <a:r>
              <a:rPr lang="en-US" altLang="zh-CN" sz="3200" i="1" dirty="0">
                <a:latin typeface="Times New Roman" panose="02020603050405020304" charset="0"/>
                <a:ea typeface="黑体" panose="02010609060101010101" pitchFamily="2" charset="-122"/>
              </a:rPr>
              <a:t>y</a:t>
            </a:r>
            <a:r>
              <a:rPr lang="en-US" altLang="zh-CN" sz="3200" baseline="30000" dirty="0">
                <a:latin typeface="Times New Roman" panose="02020603050405020304" charset="0"/>
                <a:ea typeface="黑体" panose="02010609060101010101" pitchFamily="2" charset="-122"/>
              </a:rPr>
              <a:t>3</a:t>
            </a:r>
            <a:r>
              <a:rPr lang="en-US" altLang="zh-CN" sz="3200" i="1" baseline="30000" dirty="0">
                <a:latin typeface="Times New Roman" panose="02020603050405020304" charset="0"/>
                <a:ea typeface="黑体" panose="02010609060101010101" pitchFamily="2" charset="-122"/>
              </a:rPr>
              <a:t>n</a:t>
            </a:r>
            <a:r>
              <a:rPr lang="en-US" altLang="zh-CN" sz="3200" baseline="30000" dirty="0">
                <a:latin typeface="Times New Roman" panose="02020603050405020304" charset="0"/>
                <a:ea typeface="黑体" panose="02010609060101010101" pitchFamily="2" charset="-122"/>
              </a:rPr>
              <a:t>-7</a:t>
            </a:r>
            <a:r>
              <a:rPr lang="en-US" altLang="zh-CN" sz="3200" dirty="0">
                <a:latin typeface="Times New Roman" panose="02020603050405020304" charset="0"/>
                <a:ea typeface="黑体" panose="02010609060101010101" pitchFamily="2" charset="-122"/>
              </a:rPr>
              <a:t>=0 </a:t>
            </a:r>
            <a:r>
              <a:rPr lang="zh-CN" altLang="en-US" sz="3200" dirty="0">
                <a:latin typeface="Times New Roman" panose="02020603050405020304" charset="0"/>
                <a:ea typeface="黑体" panose="02010609060101010101" pitchFamily="2" charset="-122"/>
              </a:rPr>
              <a:t>是关于</a:t>
            </a:r>
            <a:r>
              <a:rPr lang="en-US" altLang="zh-CN" sz="3200" i="1" dirty="0">
                <a:latin typeface="Times New Roman" panose="02020603050405020304" charset="0"/>
                <a:ea typeface="黑体" panose="02010609060101010101" pitchFamily="2" charset="-122"/>
              </a:rPr>
              <a:t>x</a:t>
            </a:r>
            <a:r>
              <a:rPr lang="zh-CN" altLang="en-US" sz="3200" dirty="0">
                <a:latin typeface="Times New Roman" panose="02020603050405020304" charset="0"/>
                <a:ea typeface="黑体" panose="02010609060101010101" pitchFamily="2" charset="-122"/>
              </a:rPr>
              <a:t>、</a:t>
            </a:r>
            <a:r>
              <a:rPr lang="en-US" altLang="zh-CN" sz="3200" i="1" dirty="0">
                <a:latin typeface="Times New Roman" panose="02020603050405020304" charset="0"/>
                <a:ea typeface="黑体" panose="02010609060101010101" pitchFamily="2" charset="-122"/>
              </a:rPr>
              <a:t>y</a:t>
            </a:r>
            <a:r>
              <a:rPr lang="zh-CN" altLang="en-US" sz="3200" dirty="0">
                <a:latin typeface="Times New Roman" panose="02020603050405020304" charset="0"/>
                <a:ea typeface="黑体" panose="02010609060101010101" pitchFamily="2" charset="-122"/>
              </a:rPr>
              <a:t>的二元一次方程，则</a:t>
            </a:r>
            <a:r>
              <a:rPr lang="en-US" altLang="zh-CN" sz="3200" i="1" dirty="0">
                <a:latin typeface="Times New Roman" panose="02020603050405020304" charset="0"/>
                <a:ea typeface="黑体" panose="02010609060101010101" pitchFamily="2" charset="-122"/>
              </a:rPr>
              <a:t>m</a:t>
            </a:r>
            <a:r>
              <a:rPr lang="en-US" altLang="zh-CN" sz="3200" dirty="0">
                <a:latin typeface="Times New Roman" panose="02020603050405020304" charset="0"/>
                <a:ea typeface="黑体" panose="02010609060101010101" pitchFamily="2" charset="-122"/>
              </a:rPr>
              <a:t>=______</a:t>
            </a:r>
            <a:r>
              <a:rPr lang="zh-CN" altLang="en-US" sz="3200" dirty="0">
                <a:latin typeface="Times New Roman" panose="02020603050405020304" charset="0"/>
                <a:ea typeface="黑体" panose="02010609060101010101" pitchFamily="2" charset="-122"/>
              </a:rPr>
              <a:t>，</a:t>
            </a:r>
            <a:r>
              <a:rPr lang="en-US" altLang="zh-CN" sz="3200" i="1" dirty="0">
                <a:latin typeface="Times New Roman" panose="02020603050405020304" charset="0"/>
                <a:ea typeface="黑体" panose="02010609060101010101" pitchFamily="2" charset="-122"/>
              </a:rPr>
              <a:t>n</a:t>
            </a:r>
            <a:r>
              <a:rPr lang="en-US" altLang="zh-CN" sz="3200" dirty="0">
                <a:latin typeface="Times New Roman" panose="02020603050405020304" charset="0"/>
                <a:ea typeface="黑体" panose="02010609060101010101" pitchFamily="2" charset="-122"/>
              </a:rPr>
              <a:t>=______</a:t>
            </a:r>
            <a:r>
              <a:rPr lang="zh-CN" altLang="en-US" sz="3200" dirty="0">
                <a:latin typeface="Times New Roman" panose="02020603050405020304" charset="0"/>
                <a:ea typeface="黑体" panose="02010609060101010101" pitchFamily="2" charset="-122"/>
              </a:rPr>
              <a:t>；</a:t>
            </a:r>
          </a:p>
        </p:txBody>
      </p:sp>
      <p:grpSp>
        <p:nvGrpSpPr>
          <p:cNvPr id="33795" name="Group 9"/>
          <p:cNvGrpSpPr/>
          <p:nvPr/>
        </p:nvGrpSpPr>
        <p:grpSpPr>
          <a:xfrm>
            <a:off x="1943100" y="1120140"/>
            <a:ext cx="1274763" cy="1076325"/>
            <a:chOff x="3456" y="93"/>
            <a:chExt cx="803" cy="678"/>
          </a:xfrm>
        </p:grpSpPr>
        <p:sp>
          <p:nvSpPr>
            <p:cNvPr id="33796" name="Text Box 10"/>
            <p:cNvSpPr txBox="1"/>
            <p:nvPr/>
          </p:nvSpPr>
          <p:spPr>
            <a:xfrm>
              <a:off x="3502" y="93"/>
              <a:ext cx="757" cy="678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lstStyle/>
            <a:p>
              <a:r>
                <a:rPr lang="en-US" altLang="zh-CN" sz="3200" i="1" dirty="0">
                  <a:latin typeface="Times New Roman" panose="02020603050405020304" charset="0"/>
                  <a:ea typeface="黑体" panose="02010609060101010101" pitchFamily="2" charset="-122"/>
                </a:rPr>
                <a:t>x</a:t>
              </a:r>
              <a:r>
                <a:rPr lang="en-US" altLang="zh-CN" sz="3200" dirty="0">
                  <a:latin typeface="Times New Roman" panose="02020603050405020304" charset="0"/>
                  <a:ea typeface="黑体" panose="02010609060101010101" pitchFamily="2" charset="-122"/>
                </a:rPr>
                <a:t>=3</a:t>
              </a:r>
              <a:r>
                <a:rPr lang="zh-CN" altLang="en-US" sz="3200" dirty="0">
                  <a:latin typeface="Times New Roman" panose="02020603050405020304" charset="0"/>
                  <a:ea typeface="黑体" panose="02010609060101010101" pitchFamily="2" charset="-122"/>
                </a:rPr>
                <a:t>，</a:t>
              </a:r>
            </a:p>
            <a:p>
              <a:r>
                <a:rPr lang="en-US" altLang="zh-CN" sz="3200" i="1" dirty="0">
                  <a:latin typeface="Times New Roman" panose="02020603050405020304" charset="0"/>
                  <a:ea typeface="黑体" panose="02010609060101010101" pitchFamily="2" charset="-122"/>
                </a:rPr>
                <a:t>y</a:t>
              </a:r>
              <a:r>
                <a:rPr lang="en-US" altLang="zh-CN" sz="3200" dirty="0">
                  <a:latin typeface="Times New Roman" panose="02020603050405020304" charset="0"/>
                  <a:ea typeface="黑体" panose="02010609060101010101" pitchFamily="2" charset="-122"/>
                </a:rPr>
                <a:t>=1</a:t>
              </a:r>
            </a:p>
          </p:txBody>
        </p:sp>
        <p:sp>
          <p:nvSpPr>
            <p:cNvPr id="33797" name="AutoShape 11"/>
            <p:cNvSpPr/>
            <p:nvPr/>
          </p:nvSpPr>
          <p:spPr>
            <a:xfrm>
              <a:off x="3456" y="232"/>
              <a:ext cx="48" cy="331"/>
            </a:xfrm>
            <a:prstGeom prst="leftBrace">
              <a:avLst>
                <a:gd name="adj1" fmla="val 41183"/>
                <a:gd name="adj2" fmla="val 50000"/>
              </a:avLst>
            </a:prstGeom>
            <a:noFill/>
            <a:ln w="3810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none" anchor="ctr"/>
            <a:lstStyle/>
            <a:p>
              <a:pPr algn="ctr"/>
              <a:endParaRPr lang="zh-CN" altLang="en-US" sz="3200" dirty="0">
                <a:latin typeface="Times New Roman" panose="02020603050405020304" charset="0"/>
                <a:ea typeface="黑体" panose="02010609060101010101" pitchFamily="2" charset="-122"/>
              </a:endParaRPr>
            </a:p>
          </p:txBody>
        </p:sp>
      </p:grpSp>
      <p:grpSp>
        <p:nvGrpSpPr>
          <p:cNvPr id="6" name="Group 12"/>
          <p:cNvGrpSpPr/>
          <p:nvPr/>
        </p:nvGrpSpPr>
        <p:grpSpPr>
          <a:xfrm>
            <a:off x="9299575" y="1001078"/>
            <a:ext cx="487636" cy="977899"/>
            <a:chOff x="3466" y="620"/>
            <a:chExt cx="262" cy="616"/>
          </a:xfrm>
        </p:grpSpPr>
        <p:sp>
          <p:nvSpPr>
            <p:cNvPr id="33799" name="Text Box 13"/>
            <p:cNvSpPr txBox="1"/>
            <p:nvPr/>
          </p:nvSpPr>
          <p:spPr>
            <a:xfrm>
              <a:off x="3466" y="620"/>
              <a:ext cx="262" cy="616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lstStyle/>
            <a:p>
              <a:pPr>
                <a:lnSpc>
                  <a:spcPct val="90000"/>
                </a:lnSpc>
              </a:pPr>
              <a:r>
                <a:rPr lang="zh-CN" altLang="en-US" sz="3200" dirty="0">
                  <a:solidFill>
                    <a:srgbClr val="FF0000"/>
                  </a:solidFill>
                  <a:latin typeface="Times New Roman" panose="02020603050405020304" charset="0"/>
                  <a:ea typeface="黑体" panose="02010609060101010101" pitchFamily="2" charset="-122"/>
                </a:rPr>
                <a:t> </a:t>
              </a:r>
              <a:r>
                <a:rPr lang="en-US" altLang="zh-CN" sz="3200" dirty="0">
                  <a:solidFill>
                    <a:srgbClr val="FF0000"/>
                  </a:solidFill>
                  <a:latin typeface="Times New Roman" panose="02020603050405020304" charset="0"/>
                  <a:ea typeface="黑体" panose="02010609060101010101" pitchFamily="2" charset="-122"/>
                </a:rPr>
                <a:t>1</a:t>
              </a:r>
            </a:p>
            <a:p>
              <a:pPr>
                <a:lnSpc>
                  <a:spcPct val="90000"/>
                </a:lnSpc>
              </a:pPr>
              <a:r>
                <a:rPr lang="en-US" altLang="zh-CN" sz="3200" dirty="0">
                  <a:solidFill>
                    <a:srgbClr val="FF0000"/>
                  </a:solidFill>
                  <a:latin typeface="Times New Roman" panose="02020603050405020304" charset="0"/>
                  <a:ea typeface="黑体" panose="02010609060101010101" pitchFamily="2" charset="-122"/>
                </a:rPr>
                <a:t> 2</a:t>
              </a:r>
            </a:p>
          </p:txBody>
        </p:sp>
        <p:sp>
          <p:nvSpPr>
            <p:cNvPr id="33800" name="Line 14"/>
            <p:cNvSpPr/>
            <p:nvPr/>
          </p:nvSpPr>
          <p:spPr>
            <a:xfrm>
              <a:off x="3487" y="914"/>
              <a:ext cx="240" cy="0"/>
            </a:xfrm>
            <a:prstGeom prst="line">
              <a:avLst/>
            </a:prstGeom>
            <a:ln w="12700" cap="flat" cmpd="sng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</p:sp>
      </p:grpSp>
      <p:sp>
        <p:nvSpPr>
          <p:cNvPr id="154639" name="Text Box 15"/>
          <p:cNvSpPr txBox="1"/>
          <p:nvPr/>
        </p:nvSpPr>
        <p:spPr>
          <a:xfrm>
            <a:off x="1678623" y="3611563"/>
            <a:ext cx="521335" cy="58356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en-US" altLang="zh-CN" sz="3200" dirty="0">
                <a:solidFill>
                  <a:srgbClr val="FF0000"/>
                </a:solidFill>
                <a:latin typeface="Times New Roman" panose="02020603050405020304" charset="0"/>
                <a:ea typeface="黑体" panose="02010609060101010101" pitchFamily="2" charset="-122"/>
              </a:rPr>
              <a:t>-1</a:t>
            </a:r>
          </a:p>
        </p:txBody>
      </p:sp>
      <p:grpSp>
        <p:nvGrpSpPr>
          <p:cNvPr id="7" name="Group 16"/>
          <p:cNvGrpSpPr/>
          <p:nvPr/>
        </p:nvGrpSpPr>
        <p:grpSpPr>
          <a:xfrm>
            <a:off x="3628073" y="3351213"/>
            <a:ext cx="487802" cy="977899"/>
            <a:chOff x="3456" y="645"/>
            <a:chExt cx="197" cy="616"/>
          </a:xfrm>
        </p:grpSpPr>
        <p:sp>
          <p:nvSpPr>
            <p:cNvPr id="33803" name="Text Box 17"/>
            <p:cNvSpPr txBox="1"/>
            <p:nvPr/>
          </p:nvSpPr>
          <p:spPr>
            <a:xfrm>
              <a:off x="3456" y="645"/>
              <a:ext cx="197" cy="616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lstStyle/>
            <a:p>
              <a:pPr>
                <a:lnSpc>
                  <a:spcPct val="90000"/>
                </a:lnSpc>
              </a:pPr>
              <a:r>
                <a:rPr lang="zh-CN" altLang="en-US" sz="3200" dirty="0">
                  <a:solidFill>
                    <a:srgbClr val="FF0000"/>
                  </a:solidFill>
                  <a:latin typeface="Times New Roman" panose="02020603050405020304" charset="0"/>
                  <a:ea typeface="黑体" panose="02010609060101010101" pitchFamily="2" charset="-122"/>
                </a:rPr>
                <a:t> </a:t>
              </a:r>
              <a:r>
                <a:rPr lang="en-US" altLang="zh-CN" sz="3200" dirty="0">
                  <a:solidFill>
                    <a:srgbClr val="FF0000"/>
                  </a:solidFill>
                  <a:latin typeface="Times New Roman" panose="02020603050405020304" charset="0"/>
                  <a:ea typeface="黑体" panose="02010609060101010101" pitchFamily="2" charset="-122"/>
                </a:rPr>
                <a:t>8</a:t>
              </a:r>
            </a:p>
            <a:p>
              <a:pPr>
                <a:lnSpc>
                  <a:spcPct val="90000"/>
                </a:lnSpc>
              </a:pPr>
              <a:r>
                <a:rPr lang="en-US" altLang="zh-CN" sz="3200" dirty="0">
                  <a:solidFill>
                    <a:srgbClr val="FF0000"/>
                  </a:solidFill>
                  <a:latin typeface="Times New Roman" panose="02020603050405020304" charset="0"/>
                  <a:ea typeface="黑体" panose="02010609060101010101" pitchFamily="2" charset="-122"/>
                </a:rPr>
                <a:t> 3</a:t>
              </a:r>
            </a:p>
          </p:txBody>
        </p:sp>
        <p:sp>
          <p:nvSpPr>
            <p:cNvPr id="33804" name="Line 18"/>
            <p:cNvSpPr/>
            <p:nvPr/>
          </p:nvSpPr>
          <p:spPr>
            <a:xfrm>
              <a:off x="3466" y="914"/>
              <a:ext cx="174" cy="0"/>
            </a:xfrm>
            <a:prstGeom prst="line">
              <a:avLst/>
            </a:prstGeom>
            <a:ln w="12700" cap="flat" cmpd="sng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</p:sp>
      </p:grp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6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5463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4639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A_矩形 2"/>
          <p:cNvSpPr/>
          <p:nvPr>
            <p:custDataLst>
              <p:tags r:id="rId1"/>
            </p:custDataLst>
          </p:nvPr>
        </p:nvSpPr>
        <p:spPr>
          <a:xfrm>
            <a:off x="0" y="6719750"/>
            <a:ext cx="12192000" cy="138249"/>
          </a:xfrm>
          <a:prstGeom prst="rect">
            <a:avLst/>
          </a:prstGeom>
          <a:solidFill>
            <a:srgbClr val="4DB4A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5" name="PA_组合 4"/>
          <p:cNvGrpSpPr/>
          <p:nvPr>
            <p:custDataLst>
              <p:tags r:id="rId2"/>
            </p:custDataLst>
          </p:nvPr>
        </p:nvGrpSpPr>
        <p:grpSpPr>
          <a:xfrm>
            <a:off x="0" y="0"/>
            <a:ext cx="12192000" cy="836712"/>
            <a:chOff x="0" y="0"/>
            <a:chExt cx="12192000" cy="548680"/>
          </a:xfrm>
        </p:grpSpPr>
        <p:sp>
          <p:nvSpPr>
            <p:cNvPr id="2" name="矩形 1"/>
            <p:cNvSpPr/>
            <p:nvPr/>
          </p:nvSpPr>
          <p:spPr>
            <a:xfrm>
              <a:off x="254968" y="0"/>
              <a:ext cx="11937032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" name="矩形 3"/>
            <p:cNvSpPr/>
            <p:nvPr/>
          </p:nvSpPr>
          <p:spPr>
            <a:xfrm>
              <a:off x="0" y="0"/>
              <a:ext cx="254968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0" name="矩形 9"/>
          <p:cNvSpPr/>
          <p:nvPr/>
        </p:nvSpPr>
        <p:spPr>
          <a:xfrm>
            <a:off x="4756009" y="-16488"/>
            <a:ext cx="2927350" cy="920750"/>
          </a:xfrm>
          <a:prstGeom prst="rect">
            <a:avLst/>
          </a:prstGeom>
          <a:noFill/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zh-CN" altLang="zh-CN" sz="54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课堂小测</a:t>
            </a:r>
          </a:p>
        </p:txBody>
      </p:sp>
      <p:sp>
        <p:nvSpPr>
          <p:cNvPr id="35842" name="Text Box 3"/>
          <p:cNvSpPr txBox="1"/>
          <p:nvPr/>
        </p:nvSpPr>
        <p:spPr>
          <a:xfrm>
            <a:off x="728980" y="1101725"/>
            <a:ext cx="10610215" cy="74485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>
              <a:lnSpc>
                <a:spcPts val="5100"/>
              </a:lnSpc>
            </a:pPr>
            <a:r>
              <a:rPr lang="en-US" altLang="zh-CN" sz="3200" dirty="0">
                <a:latin typeface="+mn-ea"/>
                <a:cs typeface="+mn-ea"/>
              </a:rPr>
              <a:t>4.</a:t>
            </a:r>
            <a:r>
              <a:rPr lang="zh-CN" altLang="en-US" sz="3200" dirty="0">
                <a:latin typeface="+mn-ea"/>
                <a:cs typeface="+mn-ea"/>
              </a:rPr>
              <a:t>写出方程</a:t>
            </a:r>
            <a:r>
              <a:rPr lang="en-US" altLang="zh-CN" sz="3200" i="1" dirty="0">
                <a:latin typeface="+mn-ea"/>
                <a:cs typeface="+mn-ea"/>
              </a:rPr>
              <a:t>x</a:t>
            </a:r>
            <a:r>
              <a:rPr lang="en-US" altLang="zh-CN" sz="3200" dirty="0">
                <a:latin typeface="+mn-ea"/>
                <a:cs typeface="+mn-ea"/>
              </a:rPr>
              <a:t>+2</a:t>
            </a:r>
            <a:r>
              <a:rPr lang="en-US" altLang="zh-CN" sz="3200" i="1" dirty="0">
                <a:latin typeface="+mn-ea"/>
                <a:cs typeface="+mn-ea"/>
              </a:rPr>
              <a:t>y</a:t>
            </a:r>
            <a:r>
              <a:rPr lang="en-US" altLang="zh-CN" sz="3200" dirty="0">
                <a:latin typeface="+mn-ea"/>
                <a:cs typeface="+mn-ea"/>
              </a:rPr>
              <a:t>=5</a:t>
            </a:r>
            <a:r>
              <a:rPr lang="en-US" altLang="zh-CN" sz="3200" i="1" dirty="0">
                <a:latin typeface="+mn-ea"/>
                <a:cs typeface="+mn-ea"/>
              </a:rPr>
              <a:t> </a:t>
            </a:r>
            <a:r>
              <a:rPr lang="zh-CN" altLang="en-US" sz="3200" dirty="0">
                <a:latin typeface="+mn-ea"/>
                <a:cs typeface="+mn-ea"/>
                <a:sym typeface="宋体" panose="02010600030101010101" pitchFamily="2" charset="-122"/>
              </a:rPr>
              <a:t>在自然数范围内</a:t>
            </a:r>
            <a:r>
              <a:rPr lang="zh-CN" altLang="en-US" sz="3200" dirty="0">
                <a:latin typeface="+mn-ea"/>
                <a:cs typeface="+mn-ea"/>
              </a:rPr>
              <a:t>的所有解</a:t>
            </a:r>
            <a:r>
              <a:rPr lang="en-US" altLang="zh-CN" sz="3200" dirty="0">
                <a:latin typeface="+mn-ea"/>
                <a:cs typeface="+mn-ea"/>
              </a:rPr>
              <a:t>.</a:t>
            </a:r>
          </a:p>
        </p:txBody>
      </p:sp>
      <p:grpSp>
        <p:nvGrpSpPr>
          <p:cNvPr id="6" name="Group 11"/>
          <p:cNvGrpSpPr/>
          <p:nvPr/>
        </p:nvGrpSpPr>
        <p:grpSpPr>
          <a:xfrm>
            <a:off x="1341438" y="2217738"/>
            <a:ext cx="1022350" cy="1092200"/>
            <a:chOff x="1548" y="2645"/>
            <a:chExt cx="425" cy="617"/>
          </a:xfrm>
        </p:grpSpPr>
        <p:sp>
          <p:nvSpPr>
            <p:cNvPr id="35844" name="AutoShape 7"/>
            <p:cNvSpPr/>
            <p:nvPr/>
          </p:nvSpPr>
          <p:spPr>
            <a:xfrm>
              <a:off x="1548" y="2748"/>
              <a:ext cx="96" cy="480"/>
            </a:xfrm>
            <a:prstGeom prst="leftBrace">
              <a:avLst>
                <a:gd name="adj1" fmla="val 41458"/>
                <a:gd name="adj2" fmla="val 50000"/>
              </a:avLst>
            </a:prstGeom>
            <a:noFill/>
            <a:ln w="31750" cap="flat" cmpd="sng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none" anchor="ctr"/>
            <a:lstStyle/>
            <a:p>
              <a:pPr algn="ctr"/>
              <a:endParaRPr lang="zh-CN" altLang="zh-CN" sz="2800">
                <a:solidFill>
                  <a:srgbClr val="FF0000"/>
                </a:solidFill>
                <a:latin typeface="Times New Roman" panose="02020603050405020304" charset="0"/>
                <a:ea typeface="黑体" panose="02010609060101010101" pitchFamily="2" charset="-122"/>
              </a:endParaRPr>
            </a:p>
          </p:txBody>
        </p:sp>
        <p:sp>
          <p:nvSpPr>
            <p:cNvPr id="35845" name="Text Box 8"/>
            <p:cNvSpPr txBox="1"/>
            <p:nvPr/>
          </p:nvSpPr>
          <p:spPr>
            <a:xfrm>
              <a:off x="1640" y="2645"/>
              <a:ext cx="333" cy="295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2800" i="1" dirty="0">
                  <a:solidFill>
                    <a:srgbClr val="FF0000"/>
                  </a:solidFill>
                  <a:latin typeface="Times New Roman" panose="02020603050405020304" charset="0"/>
                  <a:ea typeface="黑体" panose="02010609060101010101" pitchFamily="2" charset="-122"/>
                </a:rPr>
                <a:t>x=</a:t>
              </a:r>
              <a:r>
                <a:rPr lang="en-US" altLang="zh-CN" sz="2800" dirty="0">
                  <a:solidFill>
                    <a:srgbClr val="FF0000"/>
                  </a:solidFill>
                  <a:latin typeface="Times New Roman" panose="02020603050405020304" charset="0"/>
                  <a:ea typeface="黑体" panose="02010609060101010101" pitchFamily="2" charset="-122"/>
                </a:rPr>
                <a:t>1</a:t>
              </a:r>
              <a:r>
                <a:rPr lang="zh-CN" altLang="en-US" sz="2800" dirty="0">
                  <a:solidFill>
                    <a:srgbClr val="FF0000"/>
                  </a:solidFill>
                  <a:latin typeface="Times New Roman" panose="02020603050405020304" charset="0"/>
                  <a:ea typeface="黑体" panose="02010609060101010101" pitchFamily="2" charset="-122"/>
                </a:rPr>
                <a:t>，</a:t>
              </a:r>
              <a:endParaRPr lang="zh-CN" altLang="en-US" sz="2800" i="1" dirty="0">
                <a:solidFill>
                  <a:srgbClr val="FF0000"/>
                </a:solidFill>
                <a:latin typeface="Times New Roman" panose="02020603050405020304" charset="0"/>
                <a:ea typeface="黑体" panose="02010609060101010101" pitchFamily="2" charset="-122"/>
              </a:endParaRPr>
            </a:p>
          </p:txBody>
        </p:sp>
        <p:sp>
          <p:nvSpPr>
            <p:cNvPr id="35846" name="Text Box 9"/>
            <p:cNvSpPr txBox="1"/>
            <p:nvPr/>
          </p:nvSpPr>
          <p:spPr>
            <a:xfrm>
              <a:off x="1640" y="2967"/>
              <a:ext cx="333" cy="295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2800" i="1" dirty="0">
                  <a:solidFill>
                    <a:srgbClr val="FF0000"/>
                  </a:solidFill>
                  <a:latin typeface="Times New Roman" panose="02020603050405020304" charset="0"/>
                  <a:ea typeface="黑体" panose="02010609060101010101" pitchFamily="2" charset="-122"/>
                </a:rPr>
                <a:t>y</a:t>
              </a:r>
              <a:r>
                <a:rPr lang="en-US" altLang="zh-CN" sz="2800" dirty="0">
                  <a:solidFill>
                    <a:srgbClr val="FF0000"/>
                  </a:solidFill>
                  <a:latin typeface="Times New Roman" panose="02020603050405020304" charset="0"/>
                  <a:ea typeface="黑体" panose="02010609060101010101" pitchFamily="2" charset="-122"/>
                </a:rPr>
                <a:t>=2</a:t>
              </a:r>
            </a:p>
          </p:txBody>
        </p:sp>
      </p:grpSp>
      <p:grpSp>
        <p:nvGrpSpPr>
          <p:cNvPr id="9" name="Group 12"/>
          <p:cNvGrpSpPr/>
          <p:nvPr/>
        </p:nvGrpSpPr>
        <p:grpSpPr>
          <a:xfrm>
            <a:off x="3008313" y="2222500"/>
            <a:ext cx="1090612" cy="1096963"/>
            <a:chOff x="1465" y="2744"/>
            <a:chExt cx="454" cy="620"/>
          </a:xfrm>
        </p:grpSpPr>
        <p:sp>
          <p:nvSpPr>
            <p:cNvPr id="35848" name="AutoShape 13"/>
            <p:cNvSpPr/>
            <p:nvPr/>
          </p:nvSpPr>
          <p:spPr>
            <a:xfrm>
              <a:off x="1465" y="2846"/>
              <a:ext cx="96" cy="480"/>
            </a:xfrm>
            <a:prstGeom prst="leftBrace">
              <a:avLst>
                <a:gd name="adj1" fmla="val 41458"/>
                <a:gd name="adj2" fmla="val 50000"/>
              </a:avLst>
            </a:prstGeom>
            <a:noFill/>
            <a:ln w="31750" cap="flat" cmpd="sng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none" anchor="ctr"/>
            <a:lstStyle/>
            <a:p>
              <a:pPr algn="ctr"/>
              <a:endParaRPr lang="zh-CN" altLang="zh-CN" sz="2800">
                <a:solidFill>
                  <a:srgbClr val="FF0000"/>
                </a:solidFill>
                <a:latin typeface="Times New Roman" panose="02020603050405020304" charset="0"/>
                <a:ea typeface="黑体" panose="02010609060101010101" pitchFamily="2" charset="-122"/>
              </a:endParaRPr>
            </a:p>
          </p:txBody>
        </p:sp>
        <p:sp>
          <p:nvSpPr>
            <p:cNvPr id="35849" name="Text Box 14"/>
            <p:cNvSpPr txBox="1"/>
            <p:nvPr/>
          </p:nvSpPr>
          <p:spPr>
            <a:xfrm>
              <a:off x="1543" y="2744"/>
              <a:ext cx="336" cy="295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2800" i="1" dirty="0">
                  <a:solidFill>
                    <a:srgbClr val="FF0000"/>
                  </a:solidFill>
                  <a:latin typeface="Times New Roman" panose="02020603050405020304" charset="0"/>
                  <a:ea typeface="黑体" panose="02010609060101010101" pitchFamily="2" charset="-122"/>
                </a:rPr>
                <a:t>x=</a:t>
              </a:r>
              <a:r>
                <a:rPr lang="en-US" altLang="zh-CN" sz="2800" dirty="0">
                  <a:solidFill>
                    <a:srgbClr val="FF0000"/>
                  </a:solidFill>
                  <a:latin typeface="Times New Roman" panose="02020603050405020304" charset="0"/>
                  <a:ea typeface="黑体" panose="02010609060101010101" pitchFamily="2" charset="-122"/>
                </a:rPr>
                <a:t>3</a:t>
              </a:r>
              <a:r>
                <a:rPr lang="zh-CN" altLang="en-US" sz="2800" dirty="0">
                  <a:solidFill>
                    <a:srgbClr val="FF0000"/>
                  </a:solidFill>
                  <a:latin typeface="Times New Roman" panose="02020603050405020304" charset="0"/>
                  <a:ea typeface="黑体" panose="02010609060101010101" pitchFamily="2" charset="-122"/>
                </a:rPr>
                <a:t>，</a:t>
              </a:r>
              <a:endParaRPr lang="en-US" altLang="zh-CN" sz="2800" i="1" dirty="0">
                <a:solidFill>
                  <a:srgbClr val="FF0000"/>
                </a:solidFill>
                <a:latin typeface="Times New Roman" panose="02020603050405020304" charset="0"/>
                <a:ea typeface="黑体" panose="02010609060101010101" pitchFamily="2" charset="-122"/>
              </a:endParaRPr>
            </a:p>
          </p:txBody>
        </p:sp>
        <p:sp>
          <p:nvSpPr>
            <p:cNvPr id="35850" name="Text Box 15"/>
            <p:cNvSpPr txBox="1"/>
            <p:nvPr/>
          </p:nvSpPr>
          <p:spPr>
            <a:xfrm>
              <a:off x="1572" y="3069"/>
              <a:ext cx="347" cy="295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2800" i="1" dirty="0">
                  <a:solidFill>
                    <a:srgbClr val="FF0000"/>
                  </a:solidFill>
                  <a:latin typeface="Times New Roman" panose="02020603050405020304" charset="0"/>
                  <a:ea typeface="黑体" panose="02010609060101010101" pitchFamily="2" charset="-122"/>
                </a:rPr>
                <a:t>y=</a:t>
              </a:r>
              <a:r>
                <a:rPr lang="en-US" altLang="zh-CN" sz="2800" dirty="0">
                  <a:solidFill>
                    <a:srgbClr val="FF0000"/>
                  </a:solidFill>
                  <a:latin typeface="Times New Roman" panose="02020603050405020304" charset="0"/>
                  <a:ea typeface="黑体" panose="02010609060101010101" pitchFamily="2" charset="-122"/>
                </a:rPr>
                <a:t>1</a:t>
              </a:r>
            </a:p>
          </p:txBody>
        </p:sp>
      </p:grpSp>
      <p:grpSp>
        <p:nvGrpSpPr>
          <p:cNvPr id="13" name="Group 16"/>
          <p:cNvGrpSpPr/>
          <p:nvPr/>
        </p:nvGrpSpPr>
        <p:grpSpPr>
          <a:xfrm>
            <a:off x="4524375" y="2219325"/>
            <a:ext cx="1101725" cy="1096963"/>
            <a:chOff x="1531" y="2702"/>
            <a:chExt cx="481" cy="620"/>
          </a:xfrm>
        </p:grpSpPr>
        <p:sp>
          <p:nvSpPr>
            <p:cNvPr id="35852" name="AutoShape 17"/>
            <p:cNvSpPr/>
            <p:nvPr/>
          </p:nvSpPr>
          <p:spPr>
            <a:xfrm>
              <a:off x="1531" y="2784"/>
              <a:ext cx="96" cy="480"/>
            </a:xfrm>
            <a:prstGeom prst="leftBrace">
              <a:avLst>
                <a:gd name="adj1" fmla="val 41458"/>
                <a:gd name="adj2" fmla="val 50000"/>
              </a:avLst>
            </a:prstGeom>
            <a:noFill/>
            <a:ln w="31750" cap="flat" cmpd="sng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none" anchor="ctr"/>
            <a:lstStyle/>
            <a:p>
              <a:pPr algn="ctr"/>
              <a:endParaRPr lang="zh-CN" altLang="zh-CN" sz="2800">
                <a:solidFill>
                  <a:srgbClr val="FF0000"/>
                </a:solidFill>
                <a:latin typeface="Times New Roman" panose="02020603050405020304" charset="0"/>
                <a:ea typeface="黑体" panose="02010609060101010101" pitchFamily="2" charset="-122"/>
              </a:endParaRPr>
            </a:p>
          </p:txBody>
        </p:sp>
        <p:sp>
          <p:nvSpPr>
            <p:cNvPr id="35853" name="Text Box 18"/>
            <p:cNvSpPr txBox="1"/>
            <p:nvPr/>
          </p:nvSpPr>
          <p:spPr>
            <a:xfrm>
              <a:off x="1625" y="2702"/>
              <a:ext cx="379" cy="295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2800" i="1">
                  <a:solidFill>
                    <a:srgbClr val="FF0000"/>
                  </a:solidFill>
                  <a:latin typeface="Times New Roman" panose="02020603050405020304" charset="0"/>
                  <a:ea typeface="黑体" panose="02010609060101010101" pitchFamily="2" charset="-122"/>
                </a:rPr>
                <a:t>x=</a:t>
              </a:r>
              <a:r>
                <a:rPr lang="en-US" altLang="zh-CN" sz="2800">
                  <a:solidFill>
                    <a:srgbClr val="FF0000"/>
                  </a:solidFill>
                  <a:latin typeface="Times New Roman" panose="02020603050405020304" charset="0"/>
                  <a:ea typeface="黑体" panose="02010609060101010101" pitchFamily="2" charset="-122"/>
                </a:rPr>
                <a:t>5</a:t>
              </a:r>
              <a:r>
                <a:rPr lang="zh-CN" altLang="en-US" sz="2800" dirty="0">
                  <a:solidFill>
                    <a:srgbClr val="FF0000"/>
                  </a:solidFill>
                  <a:latin typeface="Times New Roman" panose="02020603050405020304" charset="0"/>
                  <a:ea typeface="黑体" panose="02010609060101010101" pitchFamily="2" charset="-122"/>
                </a:rPr>
                <a:t>，</a:t>
              </a:r>
              <a:endParaRPr lang="en-US" altLang="zh-CN" sz="2800" i="1">
                <a:solidFill>
                  <a:srgbClr val="FF0000"/>
                </a:solidFill>
                <a:latin typeface="Times New Roman" panose="02020603050405020304" charset="0"/>
                <a:ea typeface="黑体" panose="02010609060101010101" pitchFamily="2" charset="-122"/>
              </a:endParaRPr>
            </a:p>
          </p:txBody>
        </p:sp>
        <p:sp>
          <p:nvSpPr>
            <p:cNvPr id="35854" name="Text Box 19"/>
            <p:cNvSpPr txBox="1"/>
            <p:nvPr/>
          </p:nvSpPr>
          <p:spPr>
            <a:xfrm>
              <a:off x="1625" y="3027"/>
              <a:ext cx="387" cy="295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2800" i="1" dirty="0">
                  <a:solidFill>
                    <a:srgbClr val="FF0000"/>
                  </a:solidFill>
                  <a:latin typeface="Times New Roman" panose="02020603050405020304" charset="0"/>
                  <a:ea typeface="黑体" panose="02010609060101010101" pitchFamily="2" charset="-122"/>
                </a:rPr>
                <a:t>y=</a:t>
              </a:r>
              <a:r>
                <a:rPr lang="en-US" altLang="zh-CN" sz="2800" dirty="0">
                  <a:solidFill>
                    <a:srgbClr val="FF0000"/>
                  </a:solidFill>
                  <a:latin typeface="Times New Roman" panose="02020603050405020304" charset="0"/>
                  <a:ea typeface="黑体" panose="02010609060101010101" pitchFamily="2" charset="-122"/>
                </a:rPr>
                <a:t>0</a:t>
              </a:r>
            </a:p>
          </p:txBody>
        </p:sp>
      </p:grp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A_矩形 2"/>
          <p:cNvSpPr/>
          <p:nvPr>
            <p:custDataLst>
              <p:tags r:id="rId1"/>
            </p:custDataLst>
          </p:nvPr>
        </p:nvSpPr>
        <p:spPr>
          <a:xfrm>
            <a:off x="0" y="6719750"/>
            <a:ext cx="12192000" cy="138249"/>
          </a:xfrm>
          <a:prstGeom prst="rect">
            <a:avLst/>
          </a:prstGeom>
          <a:solidFill>
            <a:srgbClr val="4DB4A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5" name="PA_组合 4"/>
          <p:cNvGrpSpPr/>
          <p:nvPr>
            <p:custDataLst>
              <p:tags r:id="rId2"/>
            </p:custDataLst>
          </p:nvPr>
        </p:nvGrpSpPr>
        <p:grpSpPr>
          <a:xfrm>
            <a:off x="0" y="0"/>
            <a:ext cx="12192000" cy="836712"/>
            <a:chOff x="0" y="0"/>
            <a:chExt cx="12192000" cy="548680"/>
          </a:xfrm>
        </p:grpSpPr>
        <p:sp>
          <p:nvSpPr>
            <p:cNvPr id="2" name="矩形 1"/>
            <p:cNvSpPr/>
            <p:nvPr/>
          </p:nvSpPr>
          <p:spPr>
            <a:xfrm>
              <a:off x="254968" y="0"/>
              <a:ext cx="11937032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" name="矩形 3"/>
            <p:cNvSpPr/>
            <p:nvPr/>
          </p:nvSpPr>
          <p:spPr>
            <a:xfrm>
              <a:off x="0" y="0"/>
              <a:ext cx="254968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0" name="矩形 9"/>
          <p:cNvSpPr/>
          <p:nvPr/>
        </p:nvSpPr>
        <p:spPr>
          <a:xfrm>
            <a:off x="4756009" y="-16488"/>
            <a:ext cx="2927350" cy="920750"/>
          </a:xfrm>
          <a:prstGeom prst="rect">
            <a:avLst/>
          </a:prstGeom>
          <a:noFill/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zh-CN" altLang="zh-CN" sz="54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课堂小测</a:t>
            </a:r>
          </a:p>
        </p:txBody>
      </p:sp>
      <p:sp>
        <p:nvSpPr>
          <p:cNvPr id="36866" name="矩形 3"/>
          <p:cNvSpPr/>
          <p:nvPr/>
        </p:nvSpPr>
        <p:spPr>
          <a:xfrm>
            <a:off x="593725" y="990600"/>
            <a:ext cx="11290935" cy="137096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3200" dirty="0">
                <a:latin typeface="+mn-ea"/>
                <a:cs typeface="+mn-ea"/>
              </a:rPr>
              <a:t>5.</a:t>
            </a:r>
            <a:r>
              <a:rPr lang="zh-CN" altLang="en-US" sz="3200" dirty="0">
                <a:latin typeface="+mn-ea"/>
                <a:cs typeface="+mn-ea"/>
              </a:rPr>
              <a:t>把一根长</a:t>
            </a:r>
            <a:r>
              <a:rPr lang="en-US" altLang="zh-CN" sz="3200" dirty="0">
                <a:latin typeface="+mn-ea"/>
                <a:cs typeface="+mn-ea"/>
              </a:rPr>
              <a:t>13m</a:t>
            </a:r>
            <a:r>
              <a:rPr lang="zh-CN" altLang="en-US" sz="3200" dirty="0">
                <a:latin typeface="+mn-ea"/>
                <a:cs typeface="+mn-ea"/>
              </a:rPr>
              <a:t>的钢管截成</a:t>
            </a:r>
            <a:r>
              <a:rPr lang="en-US" altLang="zh-CN" sz="3200" dirty="0">
                <a:latin typeface="+mn-ea"/>
                <a:cs typeface="+mn-ea"/>
              </a:rPr>
              <a:t>2m</a:t>
            </a:r>
            <a:r>
              <a:rPr lang="zh-CN" altLang="en-US" sz="3200" dirty="0">
                <a:latin typeface="+mn-ea"/>
                <a:cs typeface="+mn-ea"/>
              </a:rPr>
              <a:t>长或</a:t>
            </a:r>
            <a:r>
              <a:rPr lang="en-US" altLang="zh-CN" sz="3200" dirty="0">
                <a:latin typeface="+mn-ea"/>
                <a:cs typeface="+mn-ea"/>
              </a:rPr>
              <a:t>3m</a:t>
            </a:r>
            <a:r>
              <a:rPr lang="zh-CN" altLang="en-US" sz="3200" dirty="0">
                <a:latin typeface="+mn-ea"/>
                <a:cs typeface="+mn-ea"/>
              </a:rPr>
              <a:t>长两种规格的钢管，怎样截不造成浪费？你有几种不同的截法？</a:t>
            </a:r>
          </a:p>
        </p:txBody>
      </p:sp>
      <p:sp>
        <p:nvSpPr>
          <p:cNvPr id="154639" name="Text Box 15"/>
          <p:cNvSpPr txBox="1"/>
          <p:nvPr/>
        </p:nvSpPr>
        <p:spPr>
          <a:xfrm>
            <a:off x="668655" y="2620645"/>
            <a:ext cx="11110595" cy="329057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3200" dirty="0">
                <a:solidFill>
                  <a:srgbClr val="FF0000"/>
                </a:solidFill>
                <a:latin typeface="+mn-ea"/>
                <a:cs typeface="+mn-ea"/>
              </a:rPr>
              <a:t>解：设截成</a:t>
            </a:r>
            <a:r>
              <a:rPr lang="en-US" altLang="zh-CN" sz="3200" dirty="0">
                <a:solidFill>
                  <a:srgbClr val="FF0000"/>
                </a:solidFill>
                <a:latin typeface="+mn-ea"/>
                <a:cs typeface="+mn-ea"/>
              </a:rPr>
              <a:t>2m</a:t>
            </a:r>
            <a:r>
              <a:rPr lang="zh-CN" altLang="en-US" sz="3200" dirty="0">
                <a:solidFill>
                  <a:srgbClr val="FF0000"/>
                </a:solidFill>
                <a:latin typeface="+mn-ea"/>
                <a:cs typeface="+mn-ea"/>
              </a:rPr>
              <a:t>长的钢管</a:t>
            </a:r>
            <a:r>
              <a:rPr lang="en-US" altLang="zh-CN" sz="3200" i="1" dirty="0">
                <a:solidFill>
                  <a:srgbClr val="FF0000"/>
                </a:solidFill>
                <a:latin typeface="+mn-ea"/>
                <a:cs typeface="+mn-ea"/>
              </a:rPr>
              <a:t>x</a:t>
            </a:r>
            <a:r>
              <a:rPr lang="zh-CN" altLang="en-US" sz="3200" dirty="0">
                <a:solidFill>
                  <a:srgbClr val="FF0000"/>
                </a:solidFill>
                <a:latin typeface="+mn-ea"/>
                <a:cs typeface="+mn-ea"/>
              </a:rPr>
              <a:t>根，</a:t>
            </a:r>
            <a:r>
              <a:rPr lang="en-US" altLang="zh-CN" sz="3200" dirty="0">
                <a:solidFill>
                  <a:srgbClr val="FF0000"/>
                </a:solidFill>
                <a:latin typeface="+mn-ea"/>
                <a:cs typeface="+mn-ea"/>
              </a:rPr>
              <a:t>3m</a:t>
            </a:r>
            <a:r>
              <a:rPr lang="zh-CN" altLang="en-US" sz="3200" dirty="0">
                <a:solidFill>
                  <a:srgbClr val="FF0000"/>
                </a:solidFill>
                <a:latin typeface="+mn-ea"/>
                <a:cs typeface="+mn-ea"/>
              </a:rPr>
              <a:t>长的钢管</a:t>
            </a:r>
            <a:r>
              <a:rPr lang="en-US" altLang="zh-CN" sz="3200" i="1" dirty="0">
                <a:solidFill>
                  <a:srgbClr val="FF0000"/>
                </a:solidFill>
                <a:latin typeface="+mn-ea"/>
                <a:cs typeface="+mn-ea"/>
              </a:rPr>
              <a:t>y</a:t>
            </a:r>
            <a:r>
              <a:rPr lang="zh-CN" altLang="en-US" sz="3200" dirty="0">
                <a:solidFill>
                  <a:srgbClr val="FF0000"/>
                </a:solidFill>
                <a:latin typeface="+mn-ea"/>
                <a:cs typeface="+mn-ea"/>
              </a:rPr>
              <a:t>根</a:t>
            </a:r>
            <a:r>
              <a:rPr lang="en-US" altLang="zh-CN" sz="3200" dirty="0">
                <a:solidFill>
                  <a:srgbClr val="FF0000"/>
                </a:solidFill>
                <a:latin typeface="+mn-ea"/>
                <a:cs typeface="+mn-ea"/>
              </a:rPr>
              <a:t>,</a:t>
            </a:r>
          </a:p>
          <a:p>
            <a:pPr>
              <a:lnSpc>
                <a:spcPct val="130000"/>
              </a:lnSpc>
            </a:pPr>
            <a:r>
              <a:rPr lang="zh-CN" altLang="en-US" sz="3200" dirty="0">
                <a:solidFill>
                  <a:srgbClr val="FF0000"/>
                </a:solidFill>
                <a:latin typeface="+mn-ea"/>
                <a:cs typeface="+mn-ea"/>
              </a:rPr>
              <a:t>则</a:t>
            </a:r>
            <a:r>
              <a:rPr lang="en-US" altLang="zh-CN" sz="3200" dirty="0">
                <a:solidFill>
                  <a:srgbClr val="FF0000"/>
                </a:solidFill>
                <a:latin typeface="+mn-ea"/>
                <a:cs typeface="+mn-ea"/>
              </a:rPr>
              <a:t>2x+3y=13.</a:t>
            </a:r>
          </a:p>
          <a:p>
            <a:pPr>
              <a:lnSpc>
                <a:spcPct val="130000"/>
              </a:lnSpc>
            </a:pPr>
            <a:r>
              <a:rPr lang="en-US" altLang="zh-CN" sz="3200" dirty="0">
                <a:solidFill>
                  <a:srgbClr val="FF0000"/>
                </a:solidFill>
                <a:latin typeface="+mn-ea"/>
                <a:cs typeface="+mn-ea"/>
              </a:rPr>
              <a:t>∵</a:t>
            </a:r>
            <a:r>
              <a:rPr lang="en-US" altLang="zh-CN" sz="3200" i="1" dirty="0">
                <a:solidFill>
                  <a:srgbClr val="FF0000"/>
                </a:solidFill>
                <a:latin typeface="+mn-ea"/>
                <a:cs typeface="+mn-ea"/>
              </a:rPr>
              <a:t>x</a:t>
            </a:r>
            <a:r>
              <a:rPr lang="en-US" altLang="zh-CN" sz="3200" dirty="0">
                <a:solidFill>
                  <a:srgbClr val="FF0000"/>
                </a:solidFill>
                <a:latin typeface="+mn-ea"/>
                <a:cs typeface="+mn-ea"/>
              </a:rPr>
              <a:t>,</a:t>
            </a:r>
            <a:r>
              <a:rPr lang="en-US" altLang="zh-CN" sz="3200" i="1" dirty="0">
                <a:solidFill>
                  <a:srgbClr val="FF0000"/>
                </a:solidFill>
                <a:latin typeface="+mn-ea"/>
                <a:cs typeface="+mn-ea"/>
              </a:rPr>
              <a:t>y</a:t>
            </a:r>
            <a:r>
              <a:rPr lang="zh-CN" altLang="en-US" sz="3200" dirty="0">
                <a:solidFill>
                  <a:srgbClr val="FF0000"/>
                </a:solidFill>
                <a:latin typeface="+mn-ea"/>
                <a:cs typeface="+mn-ea"/>
              </a:rPr>
              <a:t>均为非负整数，</a:t>
            </a:r>
            <a:r>
              <a:rPr lang="en-US" altLang="zh-CN" sz="3200" dirty="0">
                <a:solidFill>
                  <a:srgbClr val="FF0000"/>
                </a:solidFill>
                <a:latin typeface="+mn-ea"/>
                <a:cs typeface="+mn-ea"/>
              </a:rPr>
              <a:t>∴              </a:t>
            </a:r>
            <a:r>
              <a:rPr lang="zh-CN" altLang="en-US" sz="3200" dirty="0">
                <a:solidFill>
                  <a:srgbClr val="FF0000"/>
                </a:solidFill>
                <a:latin typeface="+mn-ea"/>
                <a:cs typeface="+mn-ea"/>
              </a:rPr>
              <a:t>或</a:t>
            </a:r>
            <a:endParaRPr lang="en-US" altLang="zh-CN" sz="3200" dirty="0">
              <a:solidFill>
                <a:srgbClr val="FF0000"/>
              </a:solidFill>
              <a:latin typeface="+mn-ea"/>
              <a:cs typeface="+mn-ea"/>
            </a:endParaRPr>
          </a:p>
          <a:p>
            <a:pPr>
              <a:lnSpc>
                <a:spcPct val="130000"/>
              </a:lnSpc>
            </a:pPr>
            <a:r>
              <a:rPr lang="en-US" altLang="zh-CN" sz="3200" dirty="0">
                <a:solidFill>
                  <a:srgbClr val="FF0000"/>
                </a:solidFill>
                <a:latin typeface="+mn-ea"/>
                <a:cs typeface="+mn-ea"/>
              </a:rPr>
              <a:t>∴</a:t>
            </a:r>
            <a:r>
              <a:rPr lang="zh-CN" altLang="en-US" sz="3200" dirty="0">
                <a:solidFill>
                  <a:srgbClr val="FF0000"/>
                </a:solidFill>
                <a:latin typeface="+mn-ea"/>
                <a:cs typeface="+mn-ea"/>
              </a:rPr>
              <a:t>有</a:t>
            </a:r>
            <a:r>
              <a:rPr lang="en-US" altLang="zh-CN" sz="3200" dirty="0">
                <a:solidFill>
                  <a:srgbClr val="FF0000"/>
                </a:solidFill>
                <a:latin typeface="+mn-ea"/>
                <a:cs typeface="+mn-ea"/>
              </a:rPr>
              <a:t>2</a:t>
            </a:r>
            <a:r>
              <a:rPr lang="zh-CN" altLang="en-US" sz="3200" dirty="0">
                <a:solidFill>
                  <a:srgbClr val="FF0000"/>
                </a:solidFill>
                <a:latin typeface="+mn-ea"/>
                <a:cs typeface="+mn-ea"/>
              </a:rPr>
              <a:t>种不同的截法：</a:t>
            </a:r>
            <a:endParaRPr lang="en-US" altLang="zh-CN" sz="3200" dirty="0">
              <a:solidFill>
                <a:srgbClr val="FF0000"/>
              </a:solidFill>
              <a:latin typeface="+mn-ea"/>
              <a:cs typeface="+mn-ea"/>
            </a:endParaRPr>
          </a:p>
          <a:p>
            <a:pPr>
              <a:lnSpc>
                <a:spcPct val="130000"/>
              </a:lnSpc>
            </a:pPr>
            <a:r>
              <a:rPr lang="en-US" altLang="zh-CN" sz="3200" dirty="0">
                <a:solidFill>
                  <a:srgbClr val="FF0000"/>
                </a:solidFill>
                <a:latin typeface="+mn-ea"/>
                <a:cs typeface="+mn-ea"/>
              </a:rPr>
              <a:t>3m</a:t>
            </a:r>
            <a:r>
              <a:rPr lang="zh-CN" altLang="en-US" sz="3200" dirty="0">
                <a:solidFill>
                  <a:srgbClr val="FF0000"/>
                </a:solidFill>
                <a:latin typeface="+mn-ea"/>
                <a:cs typeface="+mn-ea"/>
              </a:rPr>
              <a:t>长</a:t>
            </a:r>
            <a:r>
              <a:rPr lang="en-US" altLang="zh-CN" sz="3200" dirty="0">
                <a:solidFill>
                  <a:srgbClr val="FF0000"/>
                </a:solidFill>
                <a:latin typeface="+mn-ea"/>
                <a:cs typeface="+mn-ea"/>
              </a:rPr>
              <a:t>1</a:t>
            </a:r>
            <a:r>
              <a:rPr lang="zh-CN" altLang="en-US" sz="3200" dirty="0">
                <a:solidFill>
                  <a:srgbClr val="FF0000"/>
                </a:solidFill>
                <a:latin typeface="+mn-ea"/>
                <a:cs typeface="+mn-ea"/>
              </a:rPr>
              <a:t>根、</a:t>
            </a:r>
            <a:r>
              <a:rPr lang="en-US" altLang="zh-CN" sz="3200" dirty="0">
                <a:solidFill>
                  <a:srgbClr val="FF0000"/>
                </a:solidFill>
                <a:latin typeface="+mn-ea"/>
                <a:cs typeface="+mn-ea"/>
              </a:rPr>
              <a:t>2m</a:t>
            </a:r>
            <a:r>
              <a:rPr lang="zh-CN" altLang="en-US" sz="3200" dirty="0">
                <a:solidFill>
                  <a:srgbClr val="FF0000"/>
                </a:solidFill>
                <a:latin typeface="+mn-ea"/>
                <a:cs typeface="+mn-ea"/>
              </a:rPr>
              <a:t>长</a:t>
            </a:r>
            <a:r>
              <a:rPr lang="en-US" altLang="zh-CN" sz="3200" dirty="0">
                <a:solidFill>
                  <a:srgbClr val="FF0000"/>
                </a:solidFill>
                <a:latin typeface="+mn-ea"/>
                <a:cs typeface="+mn-ea"/>
              </a:rPr>
              <a:t>5</a:t>
            </a:r>
            <a:r>
              <a:rPr lang="zh-CN" altLang="en-US" sz="3200" dirty="0">
                <a:solidFill>
                  <a:srgbClr val="FF0000"/>
                </a:solidFill>
                <a:latin typeface="+mn-ea"/>
                <a:cs typeface="+mn-ea"/>
              </a:rPr>
              <a:t>根以及</a:t>
            </a:r>
            <a:r>
              <a:rPr lang="en-US" altLang="zh-CN" sz="3200" dirty="0">
                <a:solidFill>
                  <a:srgbClr val="FF0000"/>
                </a:solidFill>
                <a:latin typeface="+mn-ea"/>
                <a:cs typeface="+mn-ea"/>
                <a:sym typeface="宋体" panose="02010600030101010101" pitchFamily="2" charset="-122"/>
              </a:rPr>
              <a:t>3m</a:t>
            </a:r>
            <a:r>
              <a:rPr lang="zh-CN" altLang="en-US" sz="3200" dirty="0">
                <a:solidFill>
                  <a:srgbClr val="FF0000"/>
                </a:solidFill>
                <a:latin typeface="+mn-ea"/>
                <a:cs typeface="+mn-ea"/>
                <a:sym typeface="宋体" panose="02010600030101010101" pitchFamily="2" charset="-122"/>
              </a:rPr>
              <a:t>长</a:t>
            </a:r>
            <a:r>
              <a:rPr lang="en-US" altLang="zh-CN" sz="3200" dirty="0">
                <a:solidFill>
                  <a:srgbClr val="FF0000"/>
                </a:solidFill>
                <a:latin typeface="+mn-ea"/>
                <a:cs typeface="+mn-ea"/>
                <a:sym typeface="宋体" panose="02010600030101010101" pitchFamily="2" charset="-122"/>
              </a:rPr>
              <a:t>3</a:t>
            </a:r>
            <a:r>
              <a:rPr lang="zh-CN" altLang="en-US" sz="3200" dirty="0">
                <a:solidFill>
                  <a:srgbClr val="FF0000"/>
                </a:solidFill>
                <a:latin typeface="+mn-ea"/>
                <a:cs typeface="+mn-ea"/>
                <a:sym typeface="宋体" panose="02010600030101010101" pitchFamily="2" charset="-122"/>
              </a:rPr>
              <a:t>根、</a:t>
            </a:r>
            <a:r>
              <a:rPr lang="en-US" altLang="zh-CN" sz="3200" dirty="0">
                <a:solidFill>
                  <a:srgbClr val="FF0000"/>
                </a:solidFill>
                <a:latin typeface="+mn-ea"/>
                <a:cs typeface="+mn-ea"/>
                <a:sym typeface="宋体" panose="02010600030101010101" pitchFamily="2" charset="-122"/>
              </a:rPr>
              <a:t>2m</a:t>
            </a:r>
            <a:r>
              <a:rPr lang="zh-CN" altLang="en-US" sz="3200" dirty="0">
                <a:solidFill>
                  <a:srgbClr val="FF0000"/>
                </a:solidFill>
                <a:latin typeface="+mn-ea"/>
                <a:cs typeface="+mn-ea"/>
                <a:sym typeface="宋体" panose="02010600030101010101" pitchFamily="2" charset="-122"/>
              </a:rPr>
              <a:t>长</a:t>
            </a:r>
            <a:r>
              <a:rPr lang="en-US" altLang="zh-CN" sz="3200" dirty="0">
                <a:solidFill>
                  <a:srgbClr val="FF0000"/>
                </a:solidFill>
                <a:latin typeface="+mn-ea"/>
                <a:cs typeface="+mn-ea"/>
                <a:sym typeface="宋体" panose="02010600030101010101" pitchFamily="2" charset="-122"/>
              </a:rPr>
              <a:t>2</a:t>
            </a:r>
            <a:r>
              <a:rPr lang="zh-CN" altLang="en-US" sz="3200" dirty="0">
                <a:solidFill>
                  <a:srgbClr val="FF0000"/>
                </a:solidFill>
                <a:latin typeface="+mn-ea"/>
                <a:cs typeface="+mn-ea"/>
                <a:sym typeface="宋体" panose="02010600030101010101" pitchFamily="2" charset="-122"/>
              </a:rPr>
              <a:t>根</a:t>
            </a:r>
            <a:r>
              <a:rPr lang="en-US" altLang="zh-CN" sz="3200" dirty="0">
                <a:solidFill>
                  <a:srgbClr val="FF0000"/>
                </a:solidFill>
                <a:latin typeface="+mn-ea"/>
                <a:cs typeface="+mn-ea"/>
                <a:sym typeface="宋体" panose="02010600030101010101" pitchFamily="2" charset="-122"/>
              </a:rPr>
              <a:t>.</a:t>
            </a:r>
          </a:p>
        </p:txBody>
      </p:sp>
      <p:grpSp>
        <p:nvGrpSpPr>
          <p:cNvPr id="7" name="Group 11"/>
          <p:cNvGrpSpPr/>
          <p:nvPr/>
        </p:nvGrpSpPr>
        <p:grpSpPr>
          <a:xfrm>
            <a:off x="5030153" y="3512503"/>
            <a:ext cx="1402424" cy="1154156"/>
            <a:chOff x="1548" y="2645"/>
            <a:chExt cx="583" cy="652"/>
          </a:xfrm>
        </p:grpSpPr>
        <p:sp>
          <p:nvSpPr>
            <p:cNvPr id="36870" name="AutoShape 7"/>
            <p:cNvSpPr/>
            <p:nvPr/>
          </p:nvSpPr>
          <p:spPr>
            <a:xfrm>
              <a:off x="1548" y="2748"/>
              <a:ext cx="96" cy="480"/>
            </a:xfrm>
            <a:prstGeom prst="leftBrace">
              <a:avLst>
                <a:gd name="adj1" fmla="val 41458"/>
                <a:gd name="adj2" fmla="val 50000"/>
              </a:avLst>
            </a:prstGeom>
            <a:noFill/>
            <a:ln w="31750" cap="flat" cmpd="sng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none" anchor="ctr"/>
            <a:lstStyle/>
            <a:p>
              <a:pPr algn="ctr"/>
              <a:endParaRPr lang="zh-CN" altLang="zh-CN" sz="3200">
                <a:solidFill>
                  <a:srgbClr val="FF0000"/>
                </a:solidFill>
                <a:latin typeface="+mn-ea"/>
              </a:endParaRPr>
            </a:p>
          </p:txBody>
        </p:sp>
        <p:sp>
          <p:nvSpPr>
            <p:cNvPr id="36871" name="Text Box 8"/>
            <p:cNvSpPr txBox="1"/>
            <p:nvPr/>
          </p:nvSpPr>
          <p:spPr>
            <a:xfrm>
              <a:off x="1640" y="2645"/>
              <a:ext cx="491" cy="330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3200" i="1" dirty="0">
                  <a:solidFill>
                    <a:srgbClr val="FF0000"/>
                  </a:solidFill>
                  <a:latin typeface="+mn-ea"/>
                  <a:cs typeface="+mn-ea"/>
                </a:rPr>
                <a:t>x=</a:t>
              </a:r>
              <a:r>
                <a:rPr lang="en-US" altLang="zh-CN" sz="3200" dirty="0">
                  <a:solidFill>
                    <a:srgbClr val="FF0000"/>
                  </a:solidFill>
                  <a:latin typeface="+mn-ea"/>
                  <a:cs typeface="+mn-ea"/>
                </a:rPr>
                <a:t>5</a:t>
              </a:r>
              <a:r>
                <a:rPr lang="zh-CN" altLang="en-US" sz="3200" dirty="0">
                  <a:solidFill>
                    <a:srgbClr val="FF0000"/>
                  </a:solidFill>
                  <a:latin typeface="+mn-ea"/>
                  <a:cs typeface="+mn-ea"/>
                </a:rPr>
                <a:t>，</a:t>
              </a:r>
              <a:endParaRPr lang="zh-CN" altLang="en-US" sz="3200" i="1" dirty="0">
                <a:solidFill>
                  <a:srgbClr val="FF0000"/>
                </a:solidFill>
                <a:latin typeface="+mn-ea"/>
                <a:cs typeface="+mn-ea"/>
              </a:endParaRPr>
            </a:p>
          </p:txBody>
        </p:sp>
        <p:sp>
          <p:nvSpPr>
            <p:cNvPr id="36872" name="Text Box 9"/>
            <p:cNvSpPr txBox="1"/>
            <p:nvPr/>
          </p:nvSpPr>
          <p:spPr>
            <a:xfrm>
              <a:off x="1640" y="2967"/>
              <a:ext cx="491" cy="330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3200" i="1" dirty="0">
                  <a:solidFill>
                    <a:srgbClr val="FF0000"/>
                  </a:solidFill>
                  <a:latin typeface="+mn-ea"/>
                </a:rPr>
                <a:t>y</a:t>
              </a:r>
              <a:r>
                <a:rPr lang="en-US" altLang="zh-CN" sz="3200" dirty="0">
                  <a:solidFill>
                    <a:srgbClr val="FF0000"/>
                  </a:solidFill>
                  <a:latin typeface="+mn-ea"/>
                </a:rPr>
                <a:t>=1</a:t>
              </a:r>
            </a:p>
          </p:txBody>
        </p:sp>
      </p:grpSp>
      <p:grpSp>
        <p:nvGrpSpPr>
          <p:cNvPr id="8" name="Group 12"/>
          <p:cNvGrpSpPr/>
          <p:nvPr/>
        </p:nvGrpSpPr>
        <p:grpSpPr>
          <a:xfrm>
            <a:off x="7098665" y="3514090"/>
            <a:ext cx="1837707" cy="1158888"/>
            <a:chOff x="1465" y="2744"/>
            <a:chExt cx="765" cy="655"/>
          </a:xfrm>
        </p:grpSpPr>
        <p:sp>
          <p:nvSpPr>
            <p:cNvPr id="36874" name="AutoShape 13"/>
            <p:cNvSpPr/>
            <p:nvPr/>
          </p:nvSpPr>
          <p:spPr>
            <a:xfrm>
              <a:off x="1465" y="2846"/>
              <a:ext cx="96" cy="480"/>
            </a:xfrm>
            <a:prstGeom prst="leftBrace">
              <a:avLst>
                <a:gd name="adj1" fmla="val 41458"/>
                <a:gd name="adj2" fmla="val 50000"/>
              </a:avLst>
            </a:prstGeom>
            <a:noFill/>
            <a:ln w="31750" cap="flat" cmpd="sng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none" anchor="ctr"/>
            <a:lstStyle/>
            <a:p>
              <a:pPr algn="ctr"/>
              <a:endParaRPr lang="zh-CN" altLang="zh-CN" sz="3200">
                <a:solidFill>
                  <a:srgbClr val="FF0000"/>
                </a:solidFill>
                <a:latin typeface="+mn-ea"/>
              </a:endParaRPr>
            </a:p>
          </p:txBody>
        </p:sp>
        <p:sp>
          <p:nvSpPr>
            <p:cNvPr id="36875" name="Text Box 14"/>
            <p:cNvSpPr txBox="1"/>
            <p:nvPr/>
          </p:nvSpPr>
          <p:spPr>
            <a:xfrm>
              <a:off x="1543" y="2744"/>
              <a:ext cx="513" cy="330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3200" i="1" dirty="0">
                  <a:solidFill>
                    <a:srgbClr val="FF0000"/>
                  </a:solidFill>
                  <a:latin typeface="+mn-ea"/>
                  <a:cs typeface="+mn-ea"/>
                </a:rPr>
                <a:t>x=</a:t>
              </a:r>
              <a:r>
                <a:rPr lang="en-US" altLang="zh-CN" sz="3200" dirty="0">
                  <a:solidFill>
                    <a:srgbClr val="FF0000"/>
                  </a:solidFill>
                  <a:latin typeface="+mn-ea"/>
                  <a:cs typeface="+mn-ea"/>
                </a:rPr>
                <a:t>2</a:t>
              </a:r>
              <a:r>
                <a:rPr lang="zh-CN" altLang="en-US" sz="3200" dirty="0">
                  <a:solidFill>
                    <a:srgbClr val="FF0000"/>
                  </a:solidFill>
                  <a:latin typeface="+mn-ea"/>
                  <a:cs typeface="+mn-ea"/>
                </a:rPr>
                <a:t>，</a:t>
              </a:r>
              <a:endParaRPr lang="en-US" altLang="zh-CN" sz="3200" i="1" dirty="0">
                <a:solidFill>
                  <a:srgbClr val="FF0000"/>
                </a:solidFill>
                <a:latin typeface="+mn-ea"/>
                <a:cs typeface="+mn-ea"/>
              </a:endParaRPr>
            </a:p>
          </p:txBody>
        </p:sp>
        <p:sp>
          <p:nvSpPr>
            <p:cNvPr id="36876" name="Text Box 15"/>
            <p:cNvSpPr txBox="1"/>
            <p:nvPr/>
          </p:nvSpPr>
          <p:spPr>
            <a:xfrm>
              <a:off x="1572" y="3069"/>
              <a:ext cx="658" cy="330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3200" i="1" dirty="0">
                  <a:solidFill>
                    <a:srgbClr val="FF0000"/>
                  </a:solidFill>
                  <a:latin typeface="+mn-ea"/>
                </a:rPr>
                <a:t>y=</a:t>
              </a:r>
              <a:r>
                <a:rPr lang="en-US" altLang="zh-CN" sz="3200" dirty="0">
                  <a:solidFill>
                    <a:srgbClr val="FF0000"/>
                  </a:solidFill>
                  <a:latin typeface="+mn-ea"/>
                </a:rPr>
                <a:t>3.</a:t>
              </a:r>
            </a:p>
          </p:txBody>
        </p:sp>
      </p:grp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6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46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46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6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46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546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6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546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546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639">
                                            <p:txEl>
                                              <p:charRg st="64" end="7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54639">
                                            <p:txEl>
                                              <p:charRg st="64" end="7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54639">
                                            <p:txEl>
                                              <p:charRg st="64" end="7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639">
                                            <p:txEl>
                                              <p:charRg st="75" end="10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54639">
                                            <p:txEl>
                                              <p:charRg st="75" end="10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54639">
                                            <p:txEl>
                                              <p:charRg st="75" end="10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A_矩形 2"/>
          <p:cNvSpPr/>
          <p:nvPr>
            <p:custDataLst>
              <p:tags r:id="rId1"/>
            </p:custDataLst>
          </p:nvPr>
        </p:nvSpPr>
        <p:spPr>
          <a:xfrm>
            <a:off x="0" y="6719750"/>
            <a:ext cx="12192000" cy="138249"/>
          </a:xfrm>
          <a:prstGeom prst="rect">
            <a:avLst/>
          </a:prstGeom>
          <a:solidFill>
            <a:srgbClr val="4DB4A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5" name="PA_组合 4"/>
          <p:cNvGrpSpPr/>
          <p:nvPr>
            <p:custDataLst>
              <p:tags r:id="rId2"/>
            </p:custDataLst>
          </p:nvPr>
        </p:nvGrpSpPr>
        <p:grpSpPr>
          <a:xfrm>
            <a:off x="0" y="0"/>
            <a:ext cx="12192000" cy="836712"/>
            <a:chOff x="0" y="0"/>
            <a:chExt cx="12192000" cy="548680"/>
          </a:xfrm>
        </p:grpSpPr>
        <p:sp>
          <p:nvSpPr>
            <p:cNvPr id="2" name="矩形 1"/>
            <p:cNvSpPr/>
            <p:nvPr/>
          </p:nvSpPr>
          <p:spPr>
            <a:xfrm>
              <a:off x="254968" y="0"/>
              <a:ext cx="11937032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" name="矩形 3"/>
            <p:cNvSpPr/>
            <p:nvPr/>
          </p:nvSpPr>
          <p:spPr>
            <a:xfrm>
              <a:off x="0" y="0"/>
              <a:ext cx="254968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7" name="矩形 6"/>
          <p:cNvSpPr/>
          <p:nvPr/>
        </p:nvSpPr>
        <p:spPr>
          <a:xfrm>
            <a:off x="4655840" y="-3558"/>
            <a:ext cx="2954647" cy="923326"/>
          </a:xfrm>
          <a:prstGeom prst="rect">
            <a:avLst/>
          </a:prstGeom>
          <a:noFill/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zh-CN" altLang="en-US" sz="54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学习任务</a:t>
            </a: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19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474" y="1610936"/>
            <a:ext cx="851900" cy="6840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3"/>
          <p:cNvSpPr txBox="1"/>
          <p:nvPr/>
        </p:nvSpPr>
        <p:spPr>
          <a:xfrm>
            <a:off x="1553845" y="1563370"/>
            <a:ext cx="9541510" cy="811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3600" b="1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了解二元一次方程（组）及其解的定义。</a:t>
            </a:r>
            <a:endParaRPr lang="en-US" altLang="zh-CN" sz="3600" b="1" dirty="0">
              <a:solidFill>
                <a:schemeClr val="tx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19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1642" y="2785402"/>
            <a:ext cx="851900" cy="6840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Box 8"/>
          <p:cNvSpPr txBox="1"/>
          <p:nvPr/>
        </p:nvSpPr>
        <p:spPr>
          <a:xfrm>
            <a:off x="1560195" y="2715895"/>
            <a:ext cx="10300335" cy="811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3600" b="1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会检验一对数值是不是某个二元一次方程组的解。</a:t>
            </a:r>
          </a:p>
        </p:txBody>
      </p:sp>
    </p:spTree>
  </p:cSld>
  <p:clrMapOvr>
    <a:masterClrMapping/>
  </p:clrMapOvr>
  <p:transition spd="slow">
    <p:fad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任意多边形 1"/>
          <p:cNvSpPr/>
          <p:nvPr/>
        </p:nvSpPr>
        <p:spPr>
          <a:xfrm>
            <a:off x="3236595" y="2355215"/>
            <a:ext cx="5719445" cy="1210945"/>
          </a:xfrm>
          <a:custGeom>
            <a:avLst/>
            <a:gdLst>
              <a:gd name="connsiteX0" fmla="*/ 274000 w 5719390"/>
              <a:gd name="connsiteY0" fmla="*/ 0 h 1353671"/>
              <a:gd name="connsiteX1" fmla="*/ 5277768 w 5719390"/>
              <a:gd name="connsiteY1" fmla="*/ 0 h 1353671"/>
              <a:gd name="connsiteX2" fmla="*/ 5719390 w 5719390"/>
              <a:gd name="connsiteY2" fmla="*/ 134605 h 1353671"/>
              <a:gd name="connsiteX3" fmla="*/ 5719390 w 5719390"/>
              <a:gd name="connsiteY3" fmla="*/ 507988 h 1353671"/>
              <a:gd name="connsiteX4" fmla="*/ 5342828 w 5719390"/>
              <a:gd name="connsiteY4" fmla="*/ 1353671 h 1353671"/>
              <a:gd name="connsiteX5" fmla="*/ 493707 w 5719390"/>
              <a:gd name="connsiteY5" fmla="*/ 1353671 h 1353671"/>
              <a:gd name="connsiteX6" fmla="*/ 0 w 5719390"/>
              <a:gd name="connsiteY6" fmla="*/ 1139661 h 1353671"/>
              <a:gd name="connsiteX7" fmla="*/ 0 w 5719390"/>
              <a:gd name="connsiteY7" fmla="*/ 615349 h 13536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719390" h="1353671">
                <a:moveTo>
                  <a:pt x="274000" y="0"/>
                </a:moveTo>
                <a:lnTo>
                  <a:pt x="5277768" y="0"/>
                </a:lnTo>
                <a:lnTo>
                  <a:pt x="5719390" y="134605"/>
                </a:lnTo>
                <a:lnTo>
                  <a:pt x="5719390" y="507988"/>
                </a:lnTo>
                <a:lnTo>
                  <a:pt x="5342828" y="1353671"/>
                </a:lnTo>
                <a:lnTo>
                  <a:pt x="493707" y="1353671"/>
                </a:lnTo>
                <a:lnTo>
                  <a:pt x="0" y="1139661"/>
                </a:lnTo>
                <a:lnTo>
                  <a:pt x="0" y="61534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dirty="0"/>
          </a:p>
        </p:txBody>
      </p:sp>
      <p:sp>
        <p:nvSpPr>
          <p:cNvPr id="3" name="矩形 2"/>
          <p:cNvSpPr/>
          <p:nvPr/>
        </p:nvSpPr>
        <p:spPr>
          <a:xfrm>
            <a:off x="4028556" y="2431163"/>
            <a:ext cx="4392930" cy="109728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zh-CN" altLang="en-US" sz="6600" b="1" dirty="0">
                <a:solidFill>
                  <a:srgbClr val="00B050"/>
                </a:solidFill>
              </a:rPr>
              <a:t>谢谢观看！</a:t>
            </a:r>
          </a:p>
        </p:txBody>
      </p:sp>
      <p:sp>
        <p:nvSpPr>
          <p:cNvPr id="5" name="任意多边形 4"/>
          <p:cNvSpPr/>
          <p:nvPr/>
        </p:nvSpPr>
        <p:spPr>
          <a:xfrm rot="20111513">
            <a:off x="2790009" y="2054279"/>
            <a:ext cx="402771" cy="674914"/>
          </a:xfrm>
          <a:custGeom>
            <a:avLst/>
            <a:gdLst>
              <a:gd name="connsiteX0" fmla="*/ 239485 w 402771"/>
              <a:gd name="connsiteY0" fmla="*/ 0 h 674914"/>
              <a:gd name="connsiteX1" fmla="*/ 402771 w 402771"/>
              <a:gd name="connsiteY1" fmla="*/ 206828 h 674914"/>
              <a:gd name="connsiteX2" fmla="*/ 0 w 402771"/>
              <a:gd name="connsiteY2" fmla="*/ 674914 h 674914"/>
              <a:gd name="connsiteX3" fmla="*/ 239485 w 402771"/>
              <a:gd name="connsiteY3" fmla="*/ 0 h 6749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2771" h="674914">
                <a:moveTo>
                  <a:pt x="239485" y="0"/>
                </a:moveTo>
                <a:lnTo>
                  <a:pt x="402771" y="206828"/>
                </a:lnTo>
                <a:lnTo>
                  <a:pt x="0" y="674914"/>
                </a:lnTo>
                <a:lnTo>
                  <a:pt x="239485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任意多边形 5"/>
          <p:cNvSpPr/>
          <p:nvPr/>
        </p:nvSpPr>
        <p:spPr>
          <a:xfrm>
            <a:off x="2589262" y="2810508"/>
            <a:ext cx="359229" cy="326571"/>
          </a:xfrm>
          <a:custGeom>
            <a:avLst/>
            <a:gdLst>
              <a:gd name="connsiteX0" fmla="*/ 0 w 359229"/>
              <a:gd name="connsiteY0" fmla="*/ 0 h 326571"/>
              <a:gd name="connsiteX1" fmla="*/ 250372 w 359229"/>
              <a:gd name="connsiteY1" fmla="*/ 10885 h 326571"/>
              <a:gd name="connsiteX2" fmla="*/ 359229 w 359229"/>
              <a:gd name="connsiteY2" fmla="*/ 250371 h 326571"/>
              <a:gd name="connsiteX3" fmla="*/ 108857 w 359229"/>
              <a:gd name="connsiteY3" fmla="*/ 326571 h 326571"/>
              <a:gd name="connsiteX4" fmla="*/ 0 w 359229"/>
              <a:gd name="connsiteY4" fmla="*/ 0 h 3265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9229" h="326571">
                <a:moveTo>
                  <a:pt x="0" y="0"/>
                </a:moveTo>
                <a:lnTo>
                  <a:pt x="250372" y="10885"/>
                </a:lnTo>
                <a:lnTo>
                  <a:pt x="359229" y="250371"/>
                </a:lnTo>
                <a:lnTo>
                  <a:pt x="108857" y="326571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任意多边形 6"/>
          <p:cNvSpPr/>
          <p:nvPr/>
        </p:nvSpPr>
        <p:spPr>
          <a:xfrm>
            <a:off x="8978878" y="3027615"/>
            <a:ext cx="258339" cy="270334"/>
          </a:xfrm>
          <a:custGeom>
            <a:avLst/>
            <a:gdLst>
              <a:gd name="connsiteX0" fmla="*/ 174171 w 642257"/>
              <a:gd name="connsiteY0" fmla="*/ 566058 h 566058"/>
              <a:gd name="connsiteX1" fmla="*/ 642257 w 642257"/>
              <a:gd name="connsiteY1" fmla="*/ 283029 h 566058"/>
              <a:gd name="connsiteX2" fmla="*/ 293914 w 642257"/>
              <a:gd name="connsiteY2" fmla="*/ 0 h 566058"/>
              <a:gd name="connsiteX3" fmla="*/ 0 w 642257"/>
              <a:gd name="connsiteY3" fmla="*/ 185058 h 566058"/>
              <a:gd name="connsiteX4" fmla="*/ 174171 w 642257"/>
              <a:gd name="connsiteY4" fmla="*/ 566058 h 5660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42257" h="566058">
                <a:moveTo>
                  <a:pt x="174171" y="566058"/>
                </a:moveTo>
                <a:lnTo>
                  <a:pt x="642257" y="283029"/>
                </a:lnTo>
                <a:lnTo>
                  <a:pt x="293914" y="0"/>
                </a:lnTo>
                <a:lnTo>
                  <a:pt x="0" y="185058"/>
                </a:lnTo>
                <a:lnTo>
                  <a:pt x="174171" y="56605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任意多边形 7"/>
          <p:cNvSpPr/>
          <p:nvPr/>
        </p:nvSpPr>
        <p:spPr>
          <a:xfrm>
            <a:off x="9336256" y="2431554"/>
            <a:ext cx="381000" cy="272143"/>
          </a:xfrm>
          <a:custGeom>
            <a:avLst/>
            <a:gdLst>
              <a:gd name="connsiteX0" fmla="*/ 0 w 381000"/>
              <a:gd name="connsiteY0" fmla="*/ 272143 h 272143"/>
              <a:gd name="connsiteX1" fmla="*/ 381000 w 381000"/>
              <a:gd name="connsiteY1" fmla="*/ 119743 h 272143"/>
              <a:gd name="connsiteX2" fmla="*/ 195942 w 381000"/>
              <a:gd name="connsiteY2" fmla="*/ 0 h 272143"/>
              <a:gd name="connsiteX3" fmla="*/ 0 w 381000"/>
              <a:gd name="connsiteY3" fmla="*/ 272143 h 2721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1000" h="272143">
                <a:moveTo>
                  <a:pt x="0" y="272143"/>
                </a:moveTo>
                <a:lnTo>
                  <a:pt x="381000" y="119743"/>
                </a:lnTo>
                <a:lnTo>
                  <a:pt x="195942" y="0"/>
                </a:lnTo>
                <a:lnTo>
                  <a:pt x="0" y="27214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任意多边形 9"/>
          <p:cNvSpPr/>
          <p:nvPr/>
        </p:nvSpPr>
        <p:spPr>
          <a:xfrm rot="13248669">
            <a:off x="2929274" y="3642039"/>
            <a:ext cx="181263" cy="309046"/>
          </a:xfrm>
          <a:custGeom>
            <a:avLst/>
            <a:gdLst>
              <a:gd name="connsiteX0" fmla="*/ 0 w 381000"/>
              <a:gd name="connsiteY0" fmla="*/ 272143 h 272143"/>
              <a:gd name="connsiteX1" fmla="*/ 381000 w 381000"/>
              <a:gd name="connsiteY1" fmla="*/ 119743 h 272143"/>
              <a:gd name="connsiteX2" fmla="*/ 195942 w 381000"/>
              <a:gd name="connsiteY2" fmla="*/ 0 h 272143"/>
              <a:gd name="connsiteX3" fmla="*/ 0 w 381000"/>
              <a:gd name="connsiteY3" fmla="*/ 272143 h 2721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1000" h="272143">
                <a:moveTo>
                  <a:pt x="0" y="272143"/>
                </a:moveTo>
                <a:lnTo>
                  <a:pt x="381000" y="119743"/>
                </a:lnTo>
                <a:lnTo>
                  <a:pt x="195942" y="0"/>
                </a:lnTo>
                <a:lnTo>
                  <a:pt x="0" y="27214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任意多边形 10"/>
          <p:cNvSpPr/>
          <p:nvPr/>
        </p:nvSpPr>
        <p:spPr>
          <a:xfrm rot="17258953">
            <a:off x="8686693" y="1843429"/>
            <a:ext cx="397911" cy="428326"/>
          </a:xfrm>
          <a:custGeom>
            <a:avLst/>
            <a:gdLst>
              <a:gd name="connsiteX0" fmla="*/ 0 w 381000"/>
              <a:gd name="connsiteY0" fmla="*/ 272143 h 272143"/>
              <a:gd name="connsiteX1" fmla="*/ 381000 w 381000"/>
              <a:gd name="connsiteY1" fmla="*/ 119743 h 272143"/>
              <a:gd name="connsiteX2" fmla="*/ 195942 w 381000"/>
              <a:gd name="connsiteY2" fmla="*/ 0 h 272143"/>
              <a:gd name="connsiteX3" fmla="*/ 0 w 381000"/>
              <a:gd name="connsiteY3" fmla="*/ 272143 h 2721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1000" h="272143">
                <a:moveTo>
                  <a:pt x="0" y="272143"/>
                </a:moveTo>
                <a:lnTo>
                  <a:pt x="381000" y="119743"/>
                </a:lnTo>
                <a:lnTo>
                  <a:pt x="195942" y="0"/>
                </a:lnTo>
                <a:lnTo>
                  <a:pt x="0" y="27214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任意多边形 4"/>
          <p:cNvSpPr/>
          <p:nvPr/>
        </p:nvSpPr>
        <p:spPr>
          <a:xfrm rot="20111513">
            <a:off x="9009372" y="3497680"/>
            <a:ext cx="416758" cy="406389"/>
          </a:xfrm>
          <a:custGeom>
            <a:avLst/>
            <a:gdLst>
              <a:gd name="connsiteX0" fmla="*/ 239485 w 402771"/>
              <a:gd name="connsiteY0" fmla="*/ 0 h 674914"/>
              <a:gd name="connsiteX1" fmla="*/ 402771 w 402771"/>
              <a:gd name="connsiteY1" fmla="*/ 206828 h 674914"/>
              <a:gd name="connsiteX2" fmla="*/ 0 w 402771"/>
              <a:gd name="connsiteY2" fmla="*/ 674914 h 674914"/>
              <a:gd name="connsiteX3" fmla="*/ 239485 w 402771"/>
              <a:gd name="connsiteY3" fmla="*/ 0 h 6749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2771" h="674914">
                <a:moveTo>
                  <a:pt x="239485" y="0"/>
                </a:moveTo>
                <a:lnTo>
                  <a:pt x="402771" y="206828"/>
                </a:lnTo>
                <a:lnTo>
                  <a:pt x="0" y="674914"/>
                </a:lnTo>
                <a:lnTo>
                  <a:pt x="239485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64" presetClass="path" presetSubtype="0" accel="50000" decel="5000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0.03164 0.01412 L 0.0069 -0.04166 " pathEditMode="relative" rAng="0" ptsTypes="AA">
                                      <p:cBhvr>
                                        <p:cTn id="13" dur="2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37" y="-2801"/>
                                    </p:animMotion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64" presetClass="path" presetSubtype="0" accel="50000" decel="50000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animMotion origin="layout" path="M 0.03164 0.01412 L 0.01302 0.00787 " pathEditMode="relative" rAng="0" ptsTypes="AA">
                                      <p:cBhvr>
                                        <p:cTn id="18" dur="2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38" y="-324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64" presetClass="path" presetSubtype="0" accel="50000" decel="50000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animMotion origin="layout" path="M 0.03164 0.01412 L 0.00429 0.03541 " pathEditMode="relative" rAng="0" ptsTypes="AA">
                                      <p:cBhvr>
                                        <p:cTn id="23" dur="2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67" y="1065"/>
                                    </p:animMotion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64" presetClass="path" presetSubtype="0" accel="50000" decel="5000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0.00963 0.04954 L 3.95833E-6 -3.33333E-6 " pathEditMode="relative" rAng="0" ptsTypes="AA">
                                      <p:cBhvr>
                                        <p:cTn id="28" dur="2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82" y="-2477"/>
                                    </p:animMotion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64" presetClass="path" presetSubtype="0" accel="50000" decel="50000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animMotion origin="layout" path="M -0.0237 0.00463 L 0.00807 -0.025 " pathEditMode="relative" rAng="0" ptsTypes="AA">
                                      <p:cBhvr>
                                        <p:cTn id="33" dur="2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89" y="-1481"/>
                                    </p:animMotion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64" presetClass="path" presetSubtype="0" accel="50000" decel="50000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animMotion origin="layout" path="M -0.01902 -0.01921 L 4.79167E-6 -4.44444E-6 " pathEditMode="relative" rAng="0" ptsTypes="AA">
                                      <p:cBhvr>
                                        <p:cTn id="38" dur="2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51" y="949"/>
                                    </p:animMotion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3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2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64" presetClass="path" presetSubtype="0" accel="50000" decel="5000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0.03164 0.01412 L 0.0069 -0.04166 " pathEditMode="relative" rAng="0" ptsTypes="AA">
                                      <p:cBhvr>
                                        <p:cTn id="46" dur="2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37" y="-280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/>
      <p:bldP spid="3" grpId="0" bldLvl="0" animBg="1"/>
      <p:bldP spid="5" grpId="0" bldLvl="0" animBg="1"/>
      <p:bldP spid="5" grpId="1" bldLvl="0" animBg="1"/>
      <p:bldP spid="6" grpId="0" bldLvl="0" animBg="1"/>
      <p:bldP spid="6" grpId="1" bldLvl="0" animBg="1"/>
      <p:bldP spid="7" grpId="0" bldLvl="0" animBg="1"/>
      <p:bldP spid="7" grpId="1" bldLvl="0" animBg="1"/>
      <p:bldP spid="8" grpId="0" bldLvl="0" animBg="1"/>
      <p:bldP spid="8" grpId="1" bldLvl="0" animBg="1"/>
      <p:bldP spid="10" grpId="0" bldLvl="0" animBg="1"/>
      <p:bldP spid="10" grpId="1" bldLvl="0" animBg="1"/>
      <p:bldP spid="11" grpId="0" bldLvl="0" animBg="1"/>
      <p:bldP spid="11" grpId="1" bldLvl="0" animBg="1"/>
      <p:bldP spid="12" grpId="0" bldLvl="0" animBg="1"/>
      <p:bldP spid="12" grpId="1" bldLvl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A_矩形 2"/>
          <p:cNvSpPr/>
          <p:nvPr>
            <p:custDataLst>
              <p:tags r:id="rId1"/>
            </p:custDataLst>
          </p:nvPr>
        </p:nvSpPr>
        <p:spPr>
          <a:xfrm>
            <a:off x="0" y="6719750"/>
            <a:ext cx="12192000" cy="138249"/>
          </a:xfrm>
          <a:prstGeom prst="rect">
            <a:avLst/>
          </a:prstGeom>
          <a:solidFill>
            <a:srgbClr val="4DB4A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5" name="PA_组合 4"/>
          <p:cNvGrpSpPr/>
          <p:nvPr>
            <p:custDataLst>
              <p:tags r:id="rId2"/>
            </p:custDataLst>
          </p:nvPr>
        </p:nvGrpSpPr>
        <p:grpSpPr>
          <a:xfrm>
            <a:off x="0" y="0"/>
            <a:ext cx="12192000" cy="836712"/>
            <a:chOff x="0" y="0"/>
            <a:chExt cx="12192000" cy="548680"/>
          </a:xfrm>
        </p:grpSpPr>
        <p:sp>
          <p:nvSpPr>
            <p:cNvPr id="2" name="矩形 1"/>
            <p:cNvSpPr/>
            <p:nvPr/>
          </p:nvSpPr>
          <p:spPr>
            <a:xfrm>
              <a:off x="254968" y="0"/>
              <a:ext cx="11937032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" name="矩形 3"/>
            <p:cNvSpPr/>
            <p:nvPr/>
          </p:nvSpPr>
          <p:spPr>
            <a:xfrm>
              <a:off x="0" y="0"/>
              <a:ext cx="254968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7" name="矩形 6"/>
          <p:cNvSpPr/>
          <p:nvPr/>
        </p:nvSpPr>
        <p:spPr>
          <a:xfrm>
            <a:off x="4742360" y="-16488"/>
            <a:ext cx="2954648" cy="923326"/>
          </a:xfrm>
          <a:prstGeom prst="rect">
            <a:avLst/>
          </a:prstGeom>
          <a:noFill/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zh-CN" altLang="en-US" sz="54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知识精讲</a:t>
            </a:r>
          </a:p>
        </p:txBody>
      </p:sp>
      <p:sp>
        <p:nvSpPr>
          <p:cNvPr id="26629" name="Rectangle 5"/>
          <p:cNvSpPr>
            <a:spLocks noGrp="1"/>
          </p:cNvSpPr>
          <p:nvPr/>
        </p:nvSpPr>
        <p:spPr>
          <a:xfrm>
            <a:off x="0" y="3047365"/>
            <a:ext cx="8186420" cy="1245870"/>
          </a:xfrm>
          <a:prstGeom prst="rect">
            <a:avLst/>
          </a:prstGeom>
          <a:noFill/>
          <a:ln w="9525">
            <a:noFill/>
          </a:ln>
        </p:spPr>
        <p:txBody>
          <a:bodyPr wrap="square" lIns="91440" tIns="45720" rIns="91440" bIns="45720" anchor="ctr"/>
          <a:lstStyle/>
          <a:p>
            <a:pPr algn="ctr">
              <a:lnSpc>
                <a:spcPct val="170000"/>
              </a:lnSpc>
            </a:pPr>
            <a:r>
              <a:rPr lang="zh-CN" altLang="en-US" sz="2800" b="1" dirty="0">
                <a:solidFill>
                  <a:srgbClr val="0000FF"/>
                </a:solidFill>
                <a:latin typeface="+mn-ea"/>
                <a:cs typeface="+mn-ea"/>
              </a:rPr>
              <a:t>问题</a:t>
            </a:r>
            <a:r>
              <a:rPr lang="en-US" altLang="zh-CN" sz="2800" b="1">
                <a:solidFill>
                  <a:srgbClr val="0000FF"/>
                </a:solidFill>
                <a:latin typeface="+mn-ea"/>
                <a:cs typeface="+mn-ea"/>
              </a:rPr>
              <a:t>1</a:t>
            </a:r>
            <a:r>
              <a:rPr lang="zh-CN" altLang="en-US" sz="2800" b="1">
                <a:solidFill>
                  <a:srgbClr val="0000FF"/>
                </a:solidFill>
                <a:latin typeface="+mn-ea"/>
                <a:cs typeface="+mn-ea"/>
              </a:rPr>
              <a:t>：</a:t>
            </a:r>
            <a:r>
              <a:rPr lang="zh-CN" altLang="en-US" sz="2800" b="1" dirty="0">
                <a:latin typeface="+mn-ea"/>
                <a:cs typeface="+mn-ea"/>
              </a:rPr>
              <a:t>如何列一元一次方程解决问题？</a:t>
            </a:r>
          </a:p>
        </p:txBody>
      </p:sp>
      <p:sp>
        <p:nvSpPr>
          <p:cNvPr id="26630" name="Rectangle 6"/>
          <p:cNvSpPr/>
          <p:nvPr/>
        </p:nvSpPr>
        <p:spPr>
          <a:xfrm>
            <a:off x="1831975" y="4293235"/>
            <a:ext cx="6157595" cy="70485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/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</a:pPr>
            <a:r>
              <a:rPr lang="zh-CN" altLang="en-US" sz="2800" b="1" dirty="0">
                <a:solidFill>
                  <a:srgbClr val="FF0000"/>
                </a:solidFill>
                <a:latin typeface="+mn-ea"/>
                <a:cs typeface="+mn-ea"/>
              </a:rPr>
              <a:t>解：设胜</a:t>
            </a:r>
            <a:r>
              <a:rPr lang="en-US" altLang="zh-CN" sz="2800" b="1" i="1">
                <a:solidFill>
                  <a:srgbClr val="FF0000"/>
                </a:solidFill>
                <a:latin typeface="+mn-ea"/>
                <a:cs typeface="+mn-ea"/>
              </a:rPr>
              <a:t>x</a:t>
            </a:r>
            <a:r>
              <a:rPr lang="zh-CN" altLang="en-US" sz="2800" b="1" dirty="0">
                <a:solidFill>
                  <a:srgbClr val="FF0000"/>
                </a:solidFill>
                <a:latin typeface="+mn-ea"/>
                <a:cs typeface="+mn-ea"/>
              </a:rPr>
              <a:t>场，则负（</a:t>
            </a:r>
            <a:r>
              <a:rPr lang="en-US" altLang="zh-CN" sz="2800" b="1">
                <a:solidFill>
                  <a:srgbClr val="FF0000"/>
                </a:solidFill>
                <a:latin typeface="+mn-ea"/>
                <a:cs typeface="+mn-ea"/>
              </a:rPr>
              <a:t>10</a:t>
            </a:r>
            <a:r>
              <a:rPr lang="zh-CN" altLang="en-US" sz="2800" b="1" dirty="0">
                <a:solidFill>
                  <a:srgbClr val="FF0000"/>
                </a:solidFill>
                <a:latin typeface="+mn-ea"/>
                <a:cs typeface="+mn-ea"/>
              </a:rPr>
              <a:t>－</a:t>
            </a:r>
            <a:r>
              <a:rPr lang="en-US" altLang="zh-CN" sz="2800" b="1" i="1">
                <a:solidFill>
                  <a:srgbClr val="FF0000"/>
                </a:solidFill>
                <a:latin typeface="+mn-ea"/>
                <a:cs typeface="+mn-ea"/>
              </a:rPr>
              <a:t>x</a:t>
            </a:r>
            <a:r>
              <a:rPr lang="zh-CN" altLang="en-US" sz="2800" b="1" dirty="0">
                <a:solidFill>
                  <a:srgbClr val="FF0000"/>
                </a:solidFill>
                <a:latin typeface="+mn-ea"/>
                <a:cs typeface="+mn-ea"/>
              </a:rPr>
              <a:t>）场。</a:t>
            </a:r>
            <a:endParaRPr lang="en-US" altLang="zh-CN" sz="2800" b="1">
              <a:solidFill>
                <a:srgbClr val="FF0000"/>
              </a:solidFill>
              <a:latin typeface="+mn-ea"/>
              <a:cs typeface="+mn-ea"/>
            </a:endParaRPr>
          </a:p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</a:pPr>
            <a:r>
              <a:rPr lang="zh-CN" altLang="en-US" sz="2800" b="1" dirty="0">
                <a:solidFill>
                  <a:srgbClr val="FF0000"/>
                </a:solidFill>
                <a:latin typeface="+mn-ea"/>
                <a:cs typeface="+mn-ea"/>
              </a:rPr>
              <a:t>　　</a:t>
            </a:r>
          </a:p>
        </p:txBody>
      </p:sp>
      <p:sp>
        <p:nvSpPr>
          <p:cNvPr id="7179" name="Text Box 8"/>
          <p:cNvSpPr txBox="1"/>
          <p:nvPr/>
        </p:nvSpPr>
        <p:spPr>
          <a:xfrm>
            <a:off x="227330" y="837565"/>
            <a:ext cx="9002395" cy="215900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>
              <a:lnSpc>
                <a:spcPct val="140000"/>
              </a:lnSpc>
              <a:spcBef>
                <a:spcPct val="50000"/>
              </a:spcBef>
            </a:pPr>
            <a:r>
              <a:rPr lang="zh-CN" altLang="en-US" sz="3200" b="1" dirty="0">
                <a:solidFill>
                  <a:srgbClr val="0000FF"/>
                </a:solidFill>
                <a:latin typeface="+mn-ea"/>
                <a:cs typeface="+mn-ea"/>
              </a:rPr>
              <a:t>章引言：</a:t>
            </a:r>
            <a:r>
              <a:rPr lang="zh-CN" altLang="en-US" sz="3200" b="1" dirty="0">
                <a:latin typeface="+mn-ea"/>
                <a:cs typeface="+mn-ea"/>
              </a:rPr>
              <a:t>篮球联赛中，每场比赛都要分出胜负，每队胜一场得</a:t>
            </a:r>
            <a:r>
              <a:rPr lang="en-US" altLang="zh-CN" sz="3200" b="1">
                <a:latin typeface="+mn-ea"/>
                <a:cs typeface="+mn-ea"/>
              </a:rPr>
              <a:t>2</a:t>
            </a:r>
            <a:r>
              <a:rPr lang="zh-CN" altLang="en-US" sz="3200" b="1" dirty="0">
                <a:latin typeface="+mn-ea"/>
                <a:cs typeface="+mn-ea"/>
              </a:rPr>
              <a:t>分，负一场得</a:t>
            </a:r>
            <a:r>
              <a:rPr lang="en-US" altLang="zh-CN" sz="3200" b="1">
                <a:latin typeface="+mn-ea"/>
                <a:cs typeface="+mn-ea"/>
              </a:rPr>
              <a:t>1</a:t>
            </a:r>
            <a:r>
              <a:rPr lang="zh-CN" altLang="en-US" sz="3200" b="1" dirty="0">
                <a:latin typeface="+mn-ea"/>
                <a:cs typeface="+mn-ea"/>
              </a:rPr>
              <a:t>分。某队在</a:t>
            </a:r>
            <a:r>
              <a:rPr lang="en-US" altLang="zh-CN" sz="3200" b="1">
                <a:latin typeface="+mn-ea"/>
                <a:cs typeface="+mn-ea"/>
              </a:rPr>
              <a:t>10</a:t>
            </a:r>
            <a:r>
              <a:rPr lang="zh-CN" altLang="en-US" sz="3200" b="1" dirty="0">
                <a:latin typeface="+mn-ea"/>
                <a:cs typeface="+mn-ea"/>
              </a:rPr>
              <a:t>场比赛中得到</a:t>
            </a:r>
            <a:r>
              <a:rPr lang="en-US" altLang="zh-CN" sz="3200" b="1">
                <a:latin typeface="+mn-ea"/>
                <a:cs typeface="+mn-ea"/>
              </a:rPr>
              <a:t>16</a:t>
            </a:r>
            <a:r>
              <a:rPr lang="zh-CN" altLang="en-US" sz="3200" b="1" dirty="0">
                <a:latin typeface="+mn-ea"/>
                <a:cs typeface="+mn-ea"/>
              </a:rPr>
              <a:t>分，那么这个队胜负分别是多少？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2592388" y="5143183"/>
            <a:ext cx="3810000" cy="52197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</a:pPr>
            <a:r>
              <a:rPr lang="en-US" altLang="zh-CN" sz="2800" b="1">
                <a:solidFill>
                  <a:srgbClr val="FF0000"/>
                </a:solidFill>
                <a:latin typeface="+mn-ea"/>
                <a:cs typeface="+mn-ea"/>
              </a:rPr>
              <a:t>2</a:t>
            </a:r>
            <a:r>
              <a:rPr lang="en-US" altLang="zh-CN" sz="2800" b="1" i="1">
                <a:solidFill>
                  <a:srgbClr val="FF0000"/>
                </a:solidFill>
                <a:latin typeface="+mn-ea"/>
                <a:cs typeface="+mn-ea"/>
              </a:rPr>
              <a:t>x</a:t>
            </a:r>
            <a:r>
              <a:rPr lang="en-US" altLang="zh-CN" sz="2800" b="1">
                <a:solidFill>
                  <a:srgbClr val="FF0000"/>
                </a:solidFill>
                <a:latin typeface="+mn-ea"/>
                <a:cs typeface="+mn-ea"/>
              </a:rPr>
              <a:t>+</a:t>
            </a:r>
            <a:r>
              <a:rPr lang="zh-CN" altLang="en-US" sz="2800" b="1" dirty="0">
                <a:solidFill>
                  <a:srgbClr val="FF0000"/>
                </a:solidFill>
                <a:latin typeface="+mn-ea"/>
                <a:cs typeface="+mn-ea"/>
              </a:rPr>
              <a:t>（</a:t>
            </a:r>
            <a:r>
              <a:rPr lang="en-US" altLang="zh-CN" sz="2800" b="1">
                <a:solidFill>
                  <a:srgbClr val="FF0000"/>
                </a:solidFill>
                <a:latin typeface="+mn-ea"/>
                <a:cs typeface="+mn-ea"/>
              </a:rPr>
              <a:t>10</a:t>
            </a:r>
            <a:r>
              <a:rPr lang="zh-CN" altLang="en-US" sz="2800" b="1" dirty="0">
                <a:solidFill>
                  <a:srgbClr val="FF0000"/>
                </a:solidFill>
                <a:latin typeface="+mn-ea"/>
                <a:cs typeface="+mn-ea"/>
              </a:rPr>
              <a:t>－</a:t>
            </a:r>
            <a:r>
              <a:rPr lang="en-US" altLang="zh-CN" sz="2800" b="1" i="1">
                <a:solidFill>
                  <a:srgbClr val="FF0000"/>
                </a:solidFill>
                <a:latin typeface="+mn-ea"/>
                <a:cs typeface="+mn-ea"/>
              </a:rPr>
              <a:t>x</a:t>
            </a:r>
            <a:r>
              <a:rPr lang="zh-CN" altLang="en-US" sz="2800" b="1" dirty="0">
                <a:solidFill>
                  <a:srgbClr val="FF0000"/>
                </a:solidFill>
                <a:latin typeface="+mn-ea"/>
                <a:cs typeface="+mn-ea"/>
              </a:rPr>
              <a:t>）</a:t>
            </a:r>
            <a:r>
              <a:rPr lang="en-US" altLang="zh-CN" sz="2800" b="1">
                <a:solidFill>
                  <a:srgbClr val="FF0000"/>
                </a:solidFill>
                <a:latin typeface="+mn-ea"/>
                <a:cs typeface="+mn-ea"/>
              </a:rPr>
              <a:t>=16</a:t>
            </a:r>
            <a:endParaRPr lang="zh-CN" altLang="en-US" sz="2800" b="1" dirty="0">
              <a:solidFill>
                <a:srgbClr val="FF0000"/>
              </a:solidFill>
              <a:latin typeface="+mn-ea"/>
              <a:cs typeface="+mn-ea"/>
            </a:endParaRPr>
          </a:p>
        </p:txBody>
      </p:sp>
      <p:pic>
        <p:nvPicPr>
          <p:cNvPr id="7181" name="Picture 5" descr="1_6-12-44-474_200310101954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495790" y="906463"/>
            <a:ext cx="2489200" cy="3446462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66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66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266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9" grpId="0"/>
      <p:bldP spid="2663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PA_组合 4"/>
          <p:cNvGrpSpPr/>
          <p:nvPr>
            <p:custDataLst>
              <p:tags r:id="rId1"/>
            </p:custDataLst>
          </p:nvPr>
        </p:nvGrpSpPr>
        <p:grpSpPr>
          <a:xfrm>
            <a:off x="0" y="0"/>
            <a:ext cx="12192000" cy="836712"/>
            <a:chOff x="0" y="0"/>
            <a:chExt cx="12192000" cy="548680"/>
          </a:xfrm>
        </p:grpSpPr>
        <p:sp>
          <p:nvSpPr>
            <p:cNvPr id="2" name="矩形 1"/>
            <p:cNvSpPr/>
            <p:nvPr/>
          </p:nvSpPr>
          <p:spPr>
            <a:xfrm>
              <a:off x="254968" y="0"/>
              <a:ext cx="11937032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" name="矩形 3"/>
            <p:cNvSpPr/>
            <p:nvPr/>
          </p:nvSpPr>
          <p:spPr>
            <a:xfrm>
              <a:off x="0" y="0"/>
              <a:ext cx="254968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7" name="矩形 6"/>
          <p:cNvSpPr/>
          <p:nvPr/>
        </p:nvSpPr>
        <p:spPr>
          <a:xfrm>
            <a:off x="4742360" y="-16488"/>
            <a:ext cx="2954648" cy="923326"/>
          </a:xfrm>
          <a:prstGeom prst="rect">
            <a:avLst/>
          </a:prstGeom>
          <a:noFill/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zh-CN" altLang="en-US" sz="54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知识精讲</a:t>
            </a:r>
          </a:p>
        </p:txBody>
      </p:sp>
      <p:sp>
        <p:nvSpPr>
          <p:cNvPr id="9218" name="Text Box 15"/>
          <p:cNvSpPr txBox="1"/>
          <p:nvPr/>
        </p:nvSpPr>
        <p:spPr>
          <a:xfrm>
            <a:off x="684530" y="2181860"/>
            <a:ext cx="11598910" cy="73723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zh-CN" altLang="en-US" sz="2800" b="1" dirty="0">
                <a:solidFill>
                  <a:srgbClr val="0000FF"/>
                </a:solidFill>
                <a:latin typeface="+mn-ea"/>
                <a:cs typeface="+mn-ea"/>
              </a:rPr>
              <a:t>问题</a:t>
            </a:r>
            <a:r>
              <a:rPr lang="en-US" altLang="zh-CN" sz="2800" b="1">
                <a:solidFill>
                  <a:srgbClr val="0000FF"/>
                </a:solidFill>
                <a:latin typeface="+mn-ea"/>
                <a:cs typeface="+mn-ea"/>
              </a:rPr>
              <a:t>2</a:t>
            </a:r>
            <a:r>
              <a:rPr lang="zh-CN" altLang="en-US" sz="2800" b="1" dirty="0">
                <a:solidFill>
                  <a:srgbClr val="0000FF"/>
                </a:solidFill>
                <a:latin typeface="+mn-ea"/>
                <a:cs typeface="+mn-ea"/>
              </a:rPr>
              <a:t>　</a:t>
            </a:r>
            <a:r>
              <a:rPr lang="zh-CN" altLang="en-US" sz="2800" b="1" dirty="0">
                <a:latin typeface="+mn-ea"/>
                <a:cs typeface="+mn-ea"/>
              </a:rPr>
              <a:t>能不能根据题意直接设两个未知数，使列方程变的容易呢？</a:t>
            </a:r>
          </a:p>
        </p:txBody>
      </p:sp>
      <p:grpSp>
        <p:nvGrpSpPr>
          <p:cNvPr id="9219" name="Group 3"/>
          <p:cNvGrpSpPr/>
          <p:nvPr/>
        </p:nvGrpSpPr>
        <p:grpSpPr>
          <a:xfrm>
            <a:off x="684213" y="2987675"/>
            <a:ext cx="1509712" cy="522288"/>
            <a:chOff x="0" y="90"/>
            <a:chExt cx="952" cy="329"/>
          </a:xfrm>
        </p:grpSpPr>
        <p:sp>
          <p:nvSpPr>
            <p:cNvPr id="19460" name="AutoShape 4"/>
            <p:cNvSpPr>
              <a:spLocks noChangeArrowheads="1"/>
            </p:cNvSpPr>
            <p:nvPr/>
          </p:nvSpPr>
          <p:spPr bwMode="auto">
            <a:xfrm>
              <a:off x="0" y="136"/>
              <a:ext cx="952" cy="272"/>
            </a:xfrm>
            <a:prstGeom prst="homePlate">
              <a:avLst>
                <a:gd name="adj" fmla="val 87500"/>
              </a:avLst>
            </a:prstGeom>
            <a:solidFill>
              <a:srgbClr val="FF0000"/>
            </a:solidFill>
            <a:ln w="12700">
              <a:solidFill>
                <a:schemeClr val="tx1"/>
              </a:solidFill>
              <a:miter lim="800000"/>
            </a:ln>
            <a:effectLst>
              <a:outerShdw dist="35921" dir="2700000" sy="50000" kx="2115830" algn="bl" rotWithShape="0">
                <a:srgbClr val="C0C0C0">
                  <a:alpha val="79999"/>
                </a:srgbClr>
              </a:outerShdw>
            </a:effectLst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80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charset="0"/>
                <a:ea typeface="黑体" panose="02010609060101010101" pitchFamily="2" charset="-122"/>
                <a:cs typeface="+mn-cs"/>
              </a:endParaRPr>
            </a:p>
          </p:txBody>
        </p:sp>
        <p:sp>
          <p:nvSpPr>
            <p:cNvPr id="19461" name="Rectangle 5"/>
            <p:cNvSpPr>
              <a:spLocks noChangeArrowheads="1"/>
            </p:cNvSpPr>
            <p:nvPr/>
          </p:nvSpPr>
          <p:spPr bwMode="auto">
            <a:xfrm>
              <a:off x="0" y="90"/>
              <a:ext cx="758" cy="329"/>
            </a:xfrm>
            <a:prstGeom prst="rect">
              <a:avLst/>
            </a:prstGeom>
            <a:noFill/>
            <a:ln w="9525">
              <a:noFill/>
              <a:miter lim="800000"/>
            </a:ln>
            <a:effectLst>
              <a:outerShdw dist="35921" dir="2700000" sy="50000" kx="2115830" algn="bl" rotWithShape="0">
                <a:srgbClr val="C0C0C0">
                  <a:alpha val="79999"/>
                </a:srgbClr>
              </a:outerShdw>
            </a:effectLst>
          </p:spPr>
          <p:txBody>
            <a:bodyPr>
              <a:spAutoFit/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800" i="0" u="none" strike="noStrike" kern="1200" cap="none" spc="0" normalizeH="0" baseline="0" noProof="0">
                  <a:ln>
                    <a:noFill/>
                  </a:ln>
                  <a:solidFill>
                    <a:srgbClr val="00FF00"/>
                  </a:solidFill>
                  <a:effectLst/>
                  <a:uLnTx/>
                  <a:uFillTx/>
                  <a:latin typeface="Times New Roman" panose="02020603050405020304" charset="0"/>
                  <a:ea typeface="黑体" panose="02010609060101010101" pitchFamily="2" charset="-122"/>
                  <a:cs typeface="+mn-cs"/>
                </a:rPr>
                <a:t>分析</a:t>
              </a:r>
            </a:p>
          </p:txBody>
        </p:sp>
      </p:grpSp>
      <p:sp>
        <p:nvSpPr>
          <p:cNvPr id="19462" name="Text Box 6"/>
          <p:cNvSpPr txBox="1"/>
          <p:nvPr/>
        </p:nvSpPr>
        <p:spPr>
          <a:xfrm>
            <a:off x="3398838" y="2919095"/>
            <a:ext cx="5172075" cy="522288"/>
          </a:xfrm>
          <a:prstGeom prst="rect">
            <a:avLst/>
          </a:prstGeom>
          <a:noFill/>
          <a:ln w="9525">
            <a:noFill/>
          </a:ln>
          <a:effectLst>
            <a:outerShdw dist="35921" dir="2699999" sy="50000" kx="2205160" algn="bl" rotWithShape="0">
              <a:srgbClr val="C0C0C0">
                <a:alpha val="79999"/>
              </a:srgbClr>
            </a:outerShdw>
          </a:effectLst>
        </p:spPr>
        <p:txBody>
          <a:bodyPr wrap="square" anchor="t">
            <a:spAutoFit/>
          </a:bodyPr>
          <a:lstStyle/>
          <a:p>
            <a:pPr eaLnBrk="0" hangingPunct="0"/>
            <a:r>
              <a:rPr lang="zh-CN" altLang="en-US" sz="2800">
                <a:solidFill>
                  <a:srgbClr val="0000FF"/>
                </a:solidFill>
                <a:latin typeface="Times New Roman" panose="02020603050405020304" charset="0"/>
                <a:ea typeface="黑体" panose="02010609060101010101" pitchFamily="2" charset="-122"/>
              </a:rPr>
              <a:t>胜的场数＋负的场数＝总场数</a:t>
            </a:r>
          </a:p>
        </p:txBody>
      </p:sp>
      <p:sp>
        <p:nvSpPr>
          <p:cNvPr id="19463" name="Text Box 7"/>
          <p:cNvSpPr txBox="1"/>
          <p:nvPr/>
        </p:nvSpPr>
        <p:spPr>
          <a:xfrm>
            <a:off x="3409950" y="3495358"/>
            <a:ext cx="7159625" cy="522287"/>
          </a:xfrm>
          <a:prstGeom prst="rect">
            <a:avLst/>
          </a:prstGeom>
          <a:noFill/>
          <a:ln w="9525">
            <a:noFill/>
          </a:ln>
          <a:effectLst>
            <a:outerShdw dist="35921" dir="2699999" sy="50000" kx="2205160" algn="bl" rotWithShape="0">
              <a:srgbClr val="C0C0C0">
                <a:alpha val="79999"/>
              </a:srgbClr>
            </a:outerShdw>
          </a:effectLst>
        </p:spPr>
        <p:txBody>
          <a:bodyPr wrap="square" anchor="t">
            <a:spAutoFit/>
          </a:bodyPr>
          <a:lstStyle/>
          <a:p>
            <a:pPr eaLnBrk="0" hangingPunct="0"/>
            <a:r>
              <a:rPr lang="zh-CN" altLang="en-US" sz="2800">
                <a:solidFill>
                  <a:srgbClr val="0000FF"/>
                </a:solidFill>
                <a:latin typeface="Times New Roman" panose="02020603050405020304" charset="0"/>
                <a:ea typeface="黑体" panose="02010609060101010101" pitchFamily="2" charset="-122"/>
              </a:rPr>
              <a:t>胜的场数的分数＋负的场数的分数＝总分数</a:t>
            </a:r>
          </a:p>
        </p:txBody>
      </p:sp>
      <p:sp>
        <p:nvSpPr>
          <p:cNvPr id="19464" name="Text Box 8"/>
          <p:cNvSpPr txBox="1"/>
          <p:nvPr/>
        </p:nvSpPr>
        <p:spPr>
          <a:xfrm>
            <a:off x="3386138" y="4052570"/>
            <a:ext cx="4894262" cy="522288"/>
          </a:xfrm>
          <a:prstGeom prst="rect">
            <a:avLst/>
          </a:prstGeom>
          <a:noFill/>
          <a:ln w="9525">
            <a:noFill/>
          </a:ln>
          <a:effectLst>
            <a:outerShdw dist="35921" dir="2699999" sy="50000" kx="2205160" algn="bl" rotWithShape="0">
              <a:srgbClr val="C0C0C0">
                <a:alpha val="79999"/>
              </a:srgbClr>
            </a:outerShdw>
          </a:effectLst>
        </p:spPr>
        <p:txBody>
          <a:bodyPr wrap="square" anchor="t">
            <a:spAutoFit/>
          </a:bodyPr>
          <a:lstStyle/>
          <a:p>
            <a:pPr eaLnBrk="0" hangingPunct="0"/>
            <a:r>
              <a:rPr lang="zh-CN" altLang="en-US" sz="2800">
                <a:solidFill>
                  <a:srgbClr val="FF0000"/>
                </a:solidFill>
                <a:latin typeface="Times New Roman" panose="02020603050405020304" charset="0"/>
                <a:ea typeface="黑体" panose="02010609060101010101" pitchFamily="2" charset="-122"/>
              </a:rPr>
              <a:t>设篮球队胜了</a:t>
            </a:r>
            <a:r>
              <a:rPr lang="zh-CN" altLang="zh-CN" sz="2800" i="1">
                <a:solidFill>
                  <a:srgbClr val="FF0000"/>
                </a:solidFill>
                <a:latin typeface="Times New Roman" panose="02020603050405020304" charset="0"/>
                <a:ea typeface="黑体" panose="02010609060101010101" pitchFamily="2" charset="-122"/>
              </a:rPr>
              <a:t>x</a:t>
            </a:r>
            <a:r>
              <a:rPr lang="zh-CN" altLang="en-US" sz="2800">
                <a:solidFill>
                  <a:srgbClr val="FF0000"/>
                </a:solidFill>
                <a:latin typeface="Times New Roman" panose="02020603050405020304" charset="0"/>
                <a:ea typeface="黑体" panose="02010609060101010101" pitchFamily="2" charset="-122"/>
              </a:rPr>
              <a:t>场，负了</a:t>
            </a:r>
            <a:r>
              <a:rPr lang="zh-CN" altLang="zh-CN" sz="2800" i="1">
                <a:solidFill>
                  <a:srgbClr val="FF0000"/>
                </a:solidFill>
                <a:latin typeface="Times New Roman" panose="02020603050405020304" charset="0"/>
                <a:ea typeface="黑体" panose="02010609060101010101" pitchFamily="2" charset="-122"/>
              </a:rPr>
              <a:t>y</a:t>
            </a:r>
            <a:r>
              <a:rPr lang="zh-CN" altLang="en-US" sz="2800">
                <a:solidFill>
                  <a:srgbClr val="FF0000"/>
                </a:solidFill>
                <a:latin typeface="Times New Roman" panose="02020603050405020304" charset="0"/>
                <a:ea typeface="黑体" panose="02010609060101010101" pitchFamily="2" charset="-122"/>
              </a:rPr>
              <a:t>场</a:t>
            </a:r>
            <a:r>
              <a:rPr lang="en-US" altLang="zh-CN" sz="2800">
                <a:solidFill>
                  <a:srgbClr val="FF0000"/>
                </a:solidFill>
                <a:latin typeface="Times New Roman" panose="02020603050405020304" charset="0"/>
                <a:ea typeface="黑体" panose="02010609060101010101" pitchFamily="2" charset="-122"/>
              </a:rPr>
              <a:t>.</a:t>
            </a:r>
          </a:p>
        </p:txBody>
      </p:sp>
      <p:grpSp>
        <p:nvGrpSpPr>
          <p:cNvPr id="3" name="Group 9"/>
          <p:cNvGrpSpPr/>
          <p:nvPr/>
        </p:nvGrpSpPr>
        <p:grpSpPr>
          <a:xfrm>
            <a:off x="3529013" y="4720908"/>
            <a:ext cx="3989387" cy="1954212"/>
            <a:chOff x="0" y="0"/>
            <a:chExt cx="3039" cy="1511"/>
          </a:xfrm>
        </p:grpSpPr>
        <p:sp>
          <p:nvSpPr>
            <p:cNvPr id="9226" name="Rectangle 10"/>
            <p:cNvSpPr/>
            <p:nvPr/>
          </p:nvSpPr>
          <p:spPr>
            <a:xfrm>
              <a:off x="2177" y="997"/>
              <a:ext cx="862" cy="514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ctr"/>
            <a:lstStyle/>
            <a:p>
              <a:pPr algn="ctr" eaLnBrk="0" hangingPunct="0"/>
              <a:endParaRPr lang="zh-CN" altLang="zh-CN" sz="2800" dirty="0">
                <a:solidFill>
                  <a:srgbClr val="0000FF"/>
                </a:solidFill>
                <a:latin typeface="Times New Roman" panose="02020603050405020304" charset="0"/>
                <a:ea typeface="黑体" panose="02010609060101010101" pitchFamily="2" charset="-122"/>
              </a:endParaRPr>
            </a:p>
          </p:txBody>
        </p:sp>
        <p:sp>
          <p:nvSpPr>
            <p:cNvPr id="9227" name="Rectangle 11"/>
            <p:cNvSpPr/>
            <p:nvPr/>
          </p:nvSpPr>
          <p:spPr>
            <a:xfrm>
              <a:off x="1542" y="997"/>
              <a:ext cx="635" cy="514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ctr"/>
            <a:lstStyle/>
            <a:p>
              <a:pPr algn="ctr" eaLnBrk="0" hangingPunct="0"/>
              <a:endParaRPr lang="zh-CN" altLang="zh-CN" sz="2800" dirty="0">
                <a:solidFill>
                  <a:srgbClr val="0000FF"/>
                </a:solidFill>
                <a:latin typeface="Times New Roman" panose="02020603050405020304" charset="0"/>
                <a:ea typeface="黑体" panose="02010609060101010101" pitchFamily="2" charset="-122"/>
              </a:endParaRPr>
            </a:p>
          </p:txBody>
        </p:sp>
        <p:sp>
          <p:nvSpPr>
            <p:cNvPr id="9228" name="Rectangle 12"/>
            <p:cNvSpPr/>
            <p:nvPr/>
          </p:nvSpPr>
          <p:spPr>
            <a:xfrm>
              <a:off x="862" y="997"/>
              <a:ext cx="680" cy="514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ctr"/>
            <a:lstStyle/>
            <a:p>
              <a:pPr algn="ctr" eaLnBrk="0" hangingPunct="0"/>
              <a:endParaRPr lang="zh-CN" altLang="zh-CN" sz="2800" dirty="0">
                <a:solidFill>
                  <a:srgbClr val="0000FF"/>
                </a:solidFill>
                <a:latin typeface="Times New Roman" panose="02020603050405020304" charset="0"/>
                <a:ea typeface="黑体" panose="02010609060101010101" pitchFamily="2" charset="-122"/>
              </a:endParaRPr>
            </a:p>
          </p:txBody>
        </p:sp>
        <p:sp>
          <p:nvSpPr>
            <p:cNvPr id="9229" name="Rectangle 13"/>
            <p:cNvSpPr/>
            <p:nvPr/>
          </p:nvSpPr>
          <p:spPr>
            <a:xfrm>
              <a:off x="0" y="997"/>
              <a:ext cx="862" cy="514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ctr"/>
            <a:lstStyle/>
            <a:p>
              <a:pPr algn="ctr" eaLnBrk="0" hangingPunct="0"/>
              <a:r>
                <a:rPr lang="zh-CN" altLang="en-US" sz="2800" dirty="0">
                  <a:solidFill>
                    <a:srgbClr val="0000FF"/>
                  </a:solidFill>
                  <a:latin typeface="Times New Roman" panose="02020603050405020304" charset="0"/>
                  <a:ea typeface="黑体" panose="02010609060101010101" pitchFamily="2" charset="-122"/>
                </a:rPr>
                <a:t>得分</a:t>
              </a:r>
            </a:p>
          </p:txBody>
        </p:sp>
        <p:sp>
          <p:nvSpPr>
            <p:cNvPr id="9230" name="Rectangle 14"/>
            <p:cNvSpPr/>
            <p:nvPr/>
          </p:nvSpPr>
          <p:spPr>
            <a:xfrm>
              <a:off x="2177" y="514"/>
              <a:ext cx="862" cy="483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ctr"/>
            <a:lstStyle/>
            <a:p>
              <a:pPr algn="ctr" eaLnBrk="0" hangingPunct="0"/>
              <a:r>
                <a:rPr lang="en-US" altLang="zh-CN" sz="2800">
                  <a:solidFill>
                    <a:srgbClr val="0000FF"/>
                  </a:solidFill>
                  <a:latin typeface="Times New Roman" panose="02020603050405020304" charset="0"/>
                  <a:ea typeface="黑体" panose="02010609060101010101" pitchFamily="2" charset="-122"/>
                </a:rPr>
                <a:t>10</a:t>
              </a:r>
            </a:p>
          </p:txBody>
        </p:sp>
        <p:sp>
          <p:nvSpPr>
            <p:cNvPr id="9231" name="Rectangle 15"/>
            <p:cNvSpPr/>
            <p:nvPr/>
          </p:nvSpPr>
          <p:spPr>
            <a:xfrm>
              <a:off x="1542" y="514"/>
              <a:ext cx="635" cy="483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ctr"/>
            <a:lstStyle/>
            <a:p>
              <a:pPr algn="ctr" eaLnBrk="0" hangingPunct="0"/>
              <a:endParaRPr lang="zh-CN" altLang="zh-CN" sz="2800" dirty="0">
                <a:solidFill>
                  <a:srgbClr val="0000FF"/>
                </a:solidFill>
                <a:latin typeface="Times New Roman" panose="02020603050405020304" charset="0"/>
                <a:ea typeface="黑体" panose="02010609060101010101" pitchFamily="2" charset="-122"/>
              </a:endParaRPr>
            </a:p>
          </p:txBody>
        </p:sp>
        <p:sp>
          <p:nvSpPr>
            <p:cNvPr id="9232" name="Rectangle 16"/>
            <p:cNvSpPr/>
            <p:nvPr/>
          </p:nvSpPr>
          <p:spPr>
            <a:xfrm>
              <a:off x="862" y="514"/>
              <a:ext cx="680" cy="483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ctr"/>
            <a:lstStyle/>
            <a:p>
              <a:pPr algn="ctr" eaLnBrk="0" hangingPunct="0"/>
              <a:endParaRPr lang="zh-CN" altLang="zh-CN" sz="2800" dirty="0">
                <a:solidFill>
                  <a:srgbClr val="0000FF"/>
                </a:solidFill>
                <a:latin typeface="Times New Roman" panose="02020603050405020304" charset="0"/>
                <a:ea typeface="黑体" panose="02010609060101010101" pitchFamily="2" charset="-122"/>
              </a:endParaRPr>
            </a:p>
          </p:txBody>
        </p:sp>
        <p:sp>
          <p:nvSpPr>
            <p:cNvPr id="9233" name="Rectangle 17"/>
            <p:cNvSpPr/>
            <p:nvPr/>
          </p:nvSpPr>
          <p:spPr>
            <a:xfrm>
              <a:off x="0" y="514"/>
              <a:ext cx="862" cy="483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ctr"/>
            <a:lstStyle/>
            <a:p>
              <a:pPr algn="ctr" eaLnBrk="0" hangingPunct="0"/>
              <a:r>
                <a:rPr lang="zh-CN" altLang="en-US" sz="2800" dirty="0">
                  <a:solidFill>
                    <a:srgbClr val="0000FF"/>
                  </a:solidFill>
                  <a:latin typeface="Times New Roman" panose="02020603050405020304" charset="0"/>
                  <a:ea typeface="黑体" panose="02010609060101010101" pitchFamily="2" charset="-122"/>
                </a:rPr>
                <a:t>场数</a:t>
              </a:r>
            </a:p>
          </p:txBody>
        </p:sp>
        <p:sp>
          <p:nvSpPr>
            <p:cNvPr id="9234" name="Rectangle 18"/>
            <p:cNvSpPr/>
            <p:nvPr/>
          </p:nvSpPr>
          <p:spPr>
            <a:xfrm>
              <a:off x="2177" y="0"/>
              <a:ext cx="862" cy="514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ctr"/>
            <a:lstStyle/>
            <a:p>
              <a:pPr algn="ctr" eaLnBrk="0" hangingPunct="0"/>
              <a:r>
                <a:rPr lang="zh-CN" altLang="en-US" sz="2800" dirty="0">
                  <a:solidFill>
                    <a:srgbClr val="0000FF"/>
                  </a:solidFill>
                  <a:latin typeface="Times New Roman" panose="02020603050405020304" charset="0"/>
                  <a:ea typeface="黑体" panose="02010609060101010101" pitchFamily="2" charset="-122"/>
                </a:rPr>
                <a:t>合计</a:t>
              </a:r>
            </a:p>
          </p:txBody>
        </p:sp>
        <p:sp>
          <p:nvSpPr>
            <p:cNvPr id="9235" name="Rectangle 19"/>
            <p:cNvSpPr/>
            <p:nvPr/>
          </p:nvSpPr>
          <p:spPr>
            <a:xfrm>
              <a:off x="1542" y="0"/>
              <a:ext cx="635" cy="514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ctr"/>
            <a:lstStyle/>
            <a:p>
              <a:pPr algn="ctr" eaLnBrk="0" hangingPunct="0"/>
              <a:r>
                <a:rPr lang="zh-CN" altLang="en-US" sz="2800" dirty="0">
                  <a:solidFill>
                    <a:srgbClr val="0000FF"/>
                  </a:solidFill>
                  <a:latin typeface="Times New Roman" panose="02020603050405020304" charset="0"/>
                  <a:ea typeface="黑体" panose="02010609060101010101" pitchFamily="2" charset="-122"/>
                </a:rPr>
                <a:t>负</a:t>
              </a:r>
            </a:p>
          </p:txBody>
        </p:sp>
        <p:sp>
          <p:nvSpPr>
            <p:cNvPr id="9236" name="Rectangle 20"/>
            <p:cNvSpPr/>
            <p:nvPr/>
          </p:nvSpPr>
          <p:spPr>
            <a:xfrm>
              <a:off x="862" y="0"/>
              <a:ext cx="680" cy="514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ctr"/>
            <a:lstStyle/>
            <a:p>
              <a:pPr algn="ctr" eaLnBrk="0" hangingPunct="0"/>
              <a:r>
                <a:rPr lang="zh-CN" altLang="en-US" sz="2800" dirty="0">
                  <a:solidFill>
                    <a:srgbClr val="0000FF"/>
                  </a:solidFill>
                  <a:latin typeface="Times New Roman" panose="02020603050405020304" charset="0"/>
                  <a:ea typeface="黑体" panose="02010609060101010101" pitchFamily="2" charset="-122"/>
                </a:rPr>
                <a:t>胜</a:t>
              </a:r>
            </a:p>
          </p:txBody>
        </p:sp>
        <p:sp>
          <p:nvSpPr>
            <p:cNvPr id="9237" name="Rectangle 21"/>
            <p:cNvSpPr/>
            <p:nvPr/>
          </p:nvSpPr>
          <p:spPr>
            <a:xfrm>
              <a:off x="0" y="0"/>
              <a:ext cx="862" cy="514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ctr"/>
            <a:lstStyle/>
            <a:p>
              <a:pPr algn="ctr" eaLnBrk="0" hangingPunct="0"/>
              <a:endParaRPr lang="zh-CN" altLang="zh-CN" sz="2800" dirty="0">
                <a:solidFill>
                  <a:srgbClr val="0000FF"/>
                </a:solidFill>
                <a:latin typeface="Times New Roman" panose="02020603050405020304" charset="0"/>
                <a:ea typeface="黑体" panose="02010609060101010101" pitchFamily="2" charset="-122"/>
              </a:endParaRPr>
            </a:p>
          </p:txBody>
        </p:sp>
        <p:sp>
          <p:nvSpPr>
            <p:cNvPr id="9238" name="Line 22"/>
            <p:cNvSpPr/>
            <p:nvPr/>
          </p:nvSpPr>
          <p:spPr>
            <a:xfrm>
              <a:off x="0" y="514"/>
              <a:ext cx="3039" cy="0"/>
            </a:xfrm>
            <a:prstGeom prst="line">
              <a:avLst/>
            </a:prstGeom>
            <a:ln w="19050" cap="flat" cmpd="sng">
              <a:solidFill>
                <a:srgbClr val="CC3300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9239" name="Line 23"/>
            <p:cNvSpPr/>
            <p:nvPr/>
          </p:nvSpPr>
          <p:spPr>
            <a:xfrm>
              <a:off x="0" y="997"/>
              <a:ext cx="3039" cy="0"/>
            </a:xfrm>
            <a:prstGeom prst="line">
              <a:avLst/>
            </a:prstGeom>
            <a:ln w="19050" cap="flat" cmpd="sng">
              <a:solidFill>
                <a:srgbClr val="CC3300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9240" name="Line 24"/>
            <p:cNvSpPr/>
            <p:nvPr/>
          </p:nvSpPr>
          <p:spPr>
            <a:xfrm>
              <a:off x="862" y="0"/>
              <a:ext cx="0" cy="1511"/>
            </a:xfrm>
            <a:prstGeom prst="line">
              <a:avLst/>
            </a:prstGeom>
            <a:ln w="19050" cap="flat" cmpd="sng">
              <a:solidFill>
                <a:srgbClr val="CC3300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9241" name="Line 25"/>
            <p:cNvSpPr/>
            <p:nvPr/>
          </p:nvSpPr>
          <p:spPr>
            <a:xfrm>
              <a:off x="1542" y="0"/>
              <a:ext cx="0" cy="1511"/>
            </a:xfrm>
            <a:prstGeom prst="line">
              <a:avLst/>
            </a:prstGeom>
            <a:ln w="19050" cap="flat" cmpd="sng">
              <a:solidFill>
                <a:srgbClr val="CC3300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9242" name="Line 26"/>
            <p:cNvSpPr/>
            <p:nvPr/>
          </p:nvSpPr>
          <p:spPr>
            <a:xfrm>
              <a:off x="2177" y="0"/>
              <a:ext cx="0" cy="1511"/>
            </a:xfrm>
            <a:prstGeom prst="line">
              <a:avLst/>
            </a:prstGeom>
            <a:ln w="19050" cap="flat" cmpd="sng">
              <a:solidFill>
                <a:srgbClr val="CC3300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9243" name="Line 27"/>
            <p:cNvSpPr/>
            <p:nvPr/>
          </p:nvSpPr>
          <p:spPr>
            <a:xfrm>
              <a:off x="0" y="0"/>
              <a:ext cx="3039" cy="0"/>
            </a:xfrm>
            <a:prstGeom prst="line">
              <a:avLst/>
            </a:prstGeom>
            <a:ln w="38100" cap="sq" cmpd="sng">
              <a:solidFill>
                <a:srgbClr val="CC3300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9244" name="Line 28"/>
            <p:cNvSpPr/>
            <p:nvPr/>
          </p:nvSpPr>
          <p:spPr>
            <a:xfrm>
              <a:off x="0" y="0"/>
              <a:ext cx="0" cy="1511"/>
            </a:xfrm>
            <a:prstGeom prst="line">
              <a:avLst/>
            </a:prstGeom>
            <a:ln w="38100" cap="sq" cmpd="sng">
              <a:solidFill>
                <a:srgbClr val="CC3300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9245" name="Line 29"/>
            <p:cNvSpPr/>
            <p:nvPr/>
          </p:nvSpPr>
          <p:spPr>
            <a:xfrm>
              <a:off x="3039" y="0"/>
              <a:ext cx="0" cy="1511"/>
            </a:xfrm>
            <a:prstGeom prst="line">
              <a:avLst/>
            </a:prstGeom>
            <a:ln w="38100" cap="sq" cmpd="sng">
              <a:solidFill>
                <a:srgbClr val="CC3300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9246" name="Line 30"/>
            <p:cNvSpPr/>
            <p:nvPr/>
          </p:nvSpPr>
          <p:spPr>
            <a:xfrm>
              <a:off x="0" y="1511"/>
              <a:ext cx="3039" cy="0"/>
            </a:xfrm>
            <a:prstGeom prst="line">
              <a:avLst/>
            </a:prstGeom>
            <a:ln w="38100" cap="sq" cmpd="sng">
              <a:solidFill>
                <a:srgbClr val="CC3300"/>
              </a:solidFill>
              <a:prstDash val="solid"/>
              <a:round/>
              <a:headEnd type="none" w="med" len="med"/>
              <a:tailEnd type="none" w="med" len="med"/>
            </a:ln>
          </p:spPr>
        </p:sp>
      </p:grpSp>
      <p:sp>
        <p:nvSpPr>
          <p:cNvPr id="19487" name="Text Box 31"/>
          <p:cNvSpPr txBox="1"/>
          <p:nvPr/>
        </p:nvSpPr>
        <p:spPr>
          <a:xfrm>
            <a:off x="4922838" y="5368608"/>
            <a:ext cx="361950" cy="52228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zh-CN" sz="2800" i="1" dirty="0">
                <a:solidFill>
                  <a:srgbClr val="FF0000"/>
                </a:solidFill>
                <a:latin typeface="Times New Roman" panose="02020603050405020304" charset="0"/>
                <a:ea typeface="黑体" panose="02010609060101010101" pitchFamily="2" charset="-122"/>
              </a:rPr>
              <a:t>x</a:t>
            </a:r>
          </a:p>
        </p:txBody>
      </p:sp>
      <p:sp>
        <p:nvSpPr>
          <p:cNvPr id="19488" name="Text Box 32"/>
          <p:cNvSpPr txBox="1"/>
          <p:nvPr/>
        </p:nvSpPr>
        <p:spPr>
          <a:xfrm>
            <a:off x="5859463" y="5370195"/>
            <a:ext cx="298450" cy="52070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zh-CN" sz="2800" i="1" dirty="0">
                <a:solidFill>
                  <a:srgbClr val="FF0000"/>
                </a:solidFill>
                <a:latin typeface="Times New Roman" panose="02020603050405020304" charset="0"/>
                <a:ea typeface="黑体" panose="02010609060101010101" pitchFamily="2" charset="-122"/>
              </a:rPr>
              <a:t>y</a:t>
            </a:r>
          </a:p>
        </p:txBody>
      </p:sp>
      <p:sp>
        <p:nvSpPr>
          <p:cNvPr id="19489" name="Text Box 33"/>
          <p:cNvSpPr txBox="1"/>
          <p:nvPr/>
        </p:nvSpPr>
        <p:spPr>
          <a:xfrm>
            <a:off x="4851400" y="6160770"/>
            <a:ext cx="557213" cy="522288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zh-CN" sz="2800" dirty="0">
                <a:solidFill>
                  <a:srgbClr val="FF0000"/>
                </a:solidFill>
                <a:latin typeface="Times New Roman" panose="02020603050405020304" charset="0"/>
                <a:ea typeface="黑体" panose="02010609060101010101" pitchFamily="2" charset="-122"/>
              </a:rPr>
              <a:t>2</a:t>
            </a:r>
            <a:r>
              <a:rPr lang="zh-CN" altLang="zh-CN" sz="2800" i="1" dirty="0">
                <a:solidFill>
                  <a:srgbClr val="FF0000"/>
                </a:solidFill>
                <a:latin typeface="Times New Roman" panose="02020603050405020304" charset="0"/>
                <a:ea typeface="黑体" panose="02010609060101010101" pitchFamily="2" charset="-122"/>
              </a:rPr>
              <a:t>x</a:t>
            </a:r>
          </a:p>
        </p:txBody>
      </p:sp>
      <p:sp>
        <p:nvSpPr>
          <p:cNvPr id="19490" name="Text Box 34"/>
          <p:cNvSpPr txBox="1"/>
          <p:nvPr/>
        </p:nvSpPr>
        <p:spPr>
          <a:xfrm>
            <a:off x="5861050" y="6017895"/>
            <a:ext cx="153988" cy="522288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zh-CN" sz="2800" i="1" dirty="0">
                <a:solidFill>
                  <a:srgbClr val="FF0000"/>
                </a:solidFill>
                <a:latin typeface="Times New Roman" panose="02020603050405020304" charset="0"/>
                <a:ea typeface="黑体" panose="02010609060101010101" pitchFamily="2" charset="-122"/>
              </a:rPr>
              <a:t>y</a:t>
            </a:r>
          </a:p>
        </p:txBody>
      </p:sp>
      <p:sp>
        <p:nvSpPr>
          <p:cNvPr id="19491" name="Text Box 35"/>
          <p:cNvSpPr txBox="1"/>
          <p:nvPr/>
        </p:nvSpPr>
        <p:spPr>
          <a:xfrm>
            <a:off x="6678613" y="6122670"/>
            <a:ext cx="577850" cy="522288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en-US" altLang="zh-CN" sz="2800">
                <a:solidFill>
                  <a:srgbClr val="FF3300"/>
                </a:solidFill>
                <a:latin typeface="Times New Roman" panose="02020603050405020304" charset="0"/>
                <a:ea typeface="黑体" panose="02010609060101010101" pitchFamily="2" charset="-122"/>
              </a:rPr>
              <a:t>16</a:t>
            </a:r>
          </a:p>
        </p:txBody>
      </p:sp>
      <p:sp>
        <p:nvSpPr>
          <p:cNvPr id="19493" name="Text Box 37"/>
          <p:cNvSpPr txBox="1"/>
          <p:nvPr/>
        </p:nvSpPr>
        <p:spPr>
          <a:xfrm>
            <a:off x="8164513" y="5871845"/>
            <a:ext cx="2957512" cy="522288"/>
          </a:xfrm>
          <a:prstGeom prst="rect">
            <a:avLst/>
          </a:prstGeom>
          <a:noFill/>
          <a:ln w="9525">
            <a:noFill/>
          </a:ln>
          <a:effectLst>
            <a:outerShdw dist="35921" dir="2699999" sy="50000" kx="2115845" algn="bl" rotWithShape="0">
              <a:srgbClr val="C0C0C0">
                <a:alpha val="79999"/>
              </a:srgbClr>
            </a:outerShdw>
          </a:effectLst>
        </p:spPr>
        <p:txBody>
          <a:bodyPr anchor="t">
            <a:spAutoFit/>
          </a:bodyPr>
          <a:lstStyle/>
          <a:p>
            <a:pPr algn="ctr" eaLnBrk="0" hangingPunct="0"/>
            <a:r>
              <a:rPr lang="zh-CN" altLang="zh-CN" sz="2800">
                <a:solidFill>
                  <a:srgbClr val="FF0000"/>
                </a:solidFill>
                <a:latin typeface="Times New Roman" panose="02020603050405020304" charset="0"/>
                <a:ea typeface="黑体" panose="02010609060101010101" pitchFamily="2" charset="-122"/>
              </a:rPr>
              <a:t>2</a:t>
            </a:r>
            <a:r>
              <a:rPr lang="zh-CN" altLang="zh-CN" sz="2800" i="1">
                <a:solidFill>
                  <a:srgbClr val="FF0000"/>
                </a:solidFill>
                <a:latin typeface="Times New Roman" panose="02020603050405020304" charset="0"/>
                <a:ea typeface="黑体" panose="02010609060101010101" pitchFamily="2" charset="-122"/>
              </a:rPr>
              <a:t>x</a:t>
            </a:r>
            <a:r>
              <a:rPr lang="zh-CN" altLang="en-US" sz="2800">
                <a:solidFill>
                  <a:srgbClr val="FF0000"/>
                </a:solidFill>
                <a:latin typeface="Times New Roman" panose="02020603050405020304" charset="0"/>
                <a:ea typeface="黑体" panose="02010609060101010101" pitchFamily="2" charset="-122"/>
              </a:rPr>
              <a:t>＋</a:t>
            </a:r>
            <a:r>
              <a:rPr lang="zh-CN" altLang="zh-CN" sz="2800" i="1">
                <a:solidFill>
                  <a:srgbClr val="FF0000"/>
                </a:solidFill>
                <a:latin typeface="Times New Roman" panose="02020603050405020304" charset="0"/>
                <a:ea typeface="黑体" panose="02010609060101010101" pitchFamily="2" charset="-122"/>
              </a:rPr>
              <a:t>y</a:t>
            </a:r>
            <a:r>
              <a:rPr lang="zh-CN" altLang="zh-CN" sz="2800">
                <a:solidFill>
                  <a:srgbClr val="FF0000"/>
                </a:solidFill>
                <a:latin typeface="Times New Roman" panose="02020603050405020304" charset="0"/>
                <a:ea typeface="黑体" panose="02010609060101010101" pitchFamily="2" charset="-122"/>
              </a:rPr>
              <a:t>=</a:t>
            </a:r>
            <a:r>
              <a:rPr lang="zh-CN" altLang="en-US" sz="2800">
                <a:solidFill>
                  <a:srgbClr val="FF0000"/>
                </a:solidFill>
                <a:latin typeface="Times New Roman" panose="02020603050405020304" charset="0"/>
                <a:ea typeface="黑体" panose="02010609060101010101" pitchFamily="2" charset="-122"/>
              </a:rPr>
              <a:t>1</a:t>
            </a:r>
            <a:r>
              <a:rPr lang="en-US" altLang="zh-CN" sz="2800">
                <a:solidFill>
                  <a:srgbClr val="FF0000"/>
                </a:solidFill>
                <a:latin typeface="Times New Roman" panose="02020603050405020304" charset="0"/>
                <a:ea typeface="黑体" panose="02010609060101010101" pitchFamily="2" charset="-122"/>
              </a:rPr>
              <a:t>6</a:t>
            </a:r>
          </a:p>
        </p:txBody>
      </p:sp>
      <p:sp>
        <p:nvSpPr>
          <p:cNvPr id="19494" name="Text Box 38"/>
          <p:cNvSpPr txBox="1"/>
          <p:nvPr/>
        </p:nvSpPr>
        <p:spPr>
          <a:xfrm>
            <a:off x="8455025" y="5079683"/>
            <a:ext cx="2419350" cy="522287"/>
          </a:xfrm>
          <a:prstGeom prst="rect">
            <a:avLst/>
          </a:prstGeom>
          <a:noFill/>
          <a:ln w="9525">
            <a:noFill/>
          </a:ln>
          <a:effectLst>
            <a:outerShdw dist="35921" dir="2699999" sy="50000" kx="2115845" algn="bl" rotWithShape="0">
              <a:srgbClr val="C0C0C0">
                <a:alpha val="79999"/>
              </a:srgbClr>
            </a:outerShdw>
          </a:effectLst>
        </p:spPr>
        <p:txBody>
          <a:bodyPr anchor="t">
            <a:spAutoFit/>
          </a:bodyPr>
          <a:lstStyle/>
          <a:p>
            <a:pPr algn="ctr" eaLnBrk="0" hangingPunct="0"/>
            <a:r>
              <a:rPr lang="zh-CN" altLang="zh-CN" sz="2800" i="1">
                <a:solidFill>
                  <a:srgbClr val="FF0000"/>
                </a:solidFill>
                <a:latin typeface="Times New Roman" panose="02020603050405020304" charset="0"/>
                <a:ea typeface="黑体" panose="02010609060101010101" pitchFamily="2" charset="-122"/>
              </a:rPr>
              <a:t>x</a:t>
            </a:r>
            <a:r>
              <a:rPr lang="zh-CN" altLang="en-US" sz="2800">
                <a:solidFill>
                  <a:srgbClr val="FF0000"/>
                </a:solidFill>
                <a:latin typeface="Times New Roman" panose="02020603050405020304" charset="0"/>
                <a:ea typeface="黑体" panose="02010609060101010101" pitchFamily="2" charset="-122"/>
              </a:rPr>
              <a:t>＋</a:t>
            </a:r>
            <a:r>
              <a:rPr lang="zh-CN" altLang="zh-CN" sz="2800" i="1">
                <a:solidFill>
                  <a:srgbClr val="FF0000"/>
                </a:solidFill>
                <a:latin typeface="Times New Roman" panose="02020603050405020304" charset="0"/>
                <a:ea typeface="黑体" panose="02010609060101010101" pitchFamily="2" charset="-122"/>
              </a:rPr>
              <a:t>y</a:t>
            </a:r>
            <a:r>
              <a:rPr lang="zh-CN" altLang="zh-CN" sz="2800">
                <a:solidFill>
                  <a:srgbClr val="FF0000"/>
                </a:solidFill>
                <a:latin typeface="Times New Roman" panose="02020603050405020304" charset="0"/>
                <a:ea typeface="黑体" panose="02010609060101010101" pitchFamily="2" charset="-122"/>
              </a:rPr>
              <a:t>=</a:t>
            </a:r>
            <a:r>
              <a:rPr lang="zh-CN" altLang="en-US" sz="2800">
                <a:solidFill>
                  <a:srgbClr val="FF0000"/>
                </a:solidFill>
                <a:latin typeface="Times New Roman" panose="02020603050405020304" charset="0"/>
                <a:ea typeface="黑体" panose="02010609060101010101" pitchFamily="2" charset="-122"/>
              </a:rPr>
              <a:t>1</a:t>
            </a:r>
            <a:r>
              <a:rPr lang="en-US" altLang="zh-CN" sz="2800">
                <a:solidFill>
                  <a:srgbClr val="FF0000"/>
                </a:solidFill>
                <a:latin typeface="Times New Roman" panose="02020603050405020304" charset="0"/>
                <a:ea typeface="黑体" panose="02010609060101010101" pitchFamily="2" charset="-122"/>
              </a:rPr>
              <a:t>0</a:t>
            </a:r>
          </a:p>
        </p:txBody>
      </p:sp>
      <p:sp>
        <p:nvSpPr>
          <p:cNvPr id="7179" name="Text Box 8"/>
          <p:cNvSpPr txBox="1"/>
          <p:nvPr/>
        </p:nvSpPr>
        <p:spPr>
          <a:xfrm>
            <a:off x="155575" y="765810"/>
            <a:ext cx="11868150" cy="129667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>
              <a:lnSpc>
                <a:spcPct val="140000"/>
              </a:lnSpc>
              <a:spcBef>
                <a:spcPct val="50000"/>
              </a:spcBef>
            </a:pPr>
            <a:r>
              <a:rPr lang="zh-CN" altLang="en-US" sz="2800" b="1" dirty="0">
                <a:solidFill>
                  <a:srgbClr val="0000FF"/>
                </a:solidFill>
                <a:latin typeface="+mn-ea"/>
                <a:cs typeface="+mn-ea"/>
                <a:sym typeface="+mn-ea"/>
              </a:rPr>
              <a:t>章引言：</a:t>
            </a:r>
            <a:r>
              <a:rPr lang="zh-CN" altLang="en-US" sz="2800" b="1" dirty="0">
                <a:latin typeface="+mn-ea"/>
                <a:cs typeface="+mn-ea"/>
              </a:rPr>
              <a:t>篮球联赛中，每场比赛都要分出胜负，每队胜一场得</a:t>
            </a:r>
            <a:r>
              <a:rPr lang="en-US" altLang="zh-CN" sz="2800" b="1">
                <a:latin typeface="+mn-ea"/>
                <a:cs typeface="+mn-ea"/>
              </a:rPr>
              <a:t>2</a:t>
            </a:r>
            <a:r>
              <a:rPr lang="zh-CN" altLang="en-US" sz="2800" b="1" dirty="0">
                <a:latin typeface="+mn-ea"/>
                <a:cs typeface="+mn-ea"/>
              </a:rPr>
              <a:t>分，负一场得</a:t>
            </a:r>
            <a:r>
              <a:rPr lang="en-US" altLang="zh-CN" sz="2800" b="1">
                <a:latin typeface="+mn-ea"/>
                <a:cs typeface="+mn-ea"/>
              </a:rPr>
              <a:t>1</a:t>
            </a:r>
            <a:r>
              <a:rPr lang="zh-CN" altLang="en-US" sz="2800" b="1" dirty="0">
                <a:latin typeface="+mn-ea"/>
                <a:cs typeface="+mn-ea"/>
              </a:rPr>
              <a:t>分．某队在</a:t>
            </a:r>
            <a:r>
              <a:rPr lang="en-US" altLang="zh-CN" sz="2800" b="1">
                <a:latin typeface="+mn-ea"/>
                <a:cs typeface="+mn-ea"/>
              </a:rPr>
              <a:t>10</a:t>
            </a:r>
            <a:r>
              <a:rPr lang="zh-CN" altLang="en-US" sz="2800" b="1" dirty="0">
                <a:latin typeface="+mn-ea"/>
                <a:cs typeface="+mn-ea"/>
              </a:rPr>
              <a:t>场比赛中得到</a:t>
            </a:r>
            <a:r>
              <a:rPr lang="en-US" altLang="zh-CN" sz="2800" b="1">
                <a:latin typeface="+mn-ea"/>
                <a:cs typeface="+mn-ea"/>
              </a:rPr>
              <a:t>16</a:t>
            </a:r>
            <a:r>
              <a:rPr lang="zh-CN" altLang="en-US" sz="2800" b="1" dirty="0">
                <a:latin typeface="+mn-ea"/>
                <a:cs typeface="+mn-ea"/>
              </a:rPr>
              <a:t>分，那么这个队胜负分别是多少？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94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94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indefinite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indefinite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indefinite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indefinite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94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94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indefinite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94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94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indefinite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94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94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indefinite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94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94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indefinite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94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94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94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94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indefinite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94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94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62" grpId="0" bldLvl="0" animBg="1"/>
      <p:bldP spid="19463" grpId="0" bldLvl="0" animBg="1"/>
      <p:bldP spid="19464" grpId="0" bldLvl="0" animBg="1"/>
      <p:bldP spid="19493" grpId="0" bldLvl="0" animBg="1"/>
      <p:bldP spid="19494" grpId="0" bldLvl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A_矩形 2"/>
          <p:cNvSpPr/>
          <p:nvPr>
            <p:custDataLst>
              <p:tags r:id="rId1"/>
            </p:custDataLst>
          </p:nvPr>
        </p:nvSpPr>
        <p:spPr>
          <a:xfrm>
            <a:off x="0" y="6719750"/>
            <a:ext cx="12192000" cy="138249"/>
          </a:xfrm>
          <a:prstGeom prst="rect">
            <a:avLst/>
          </a:prstGeom>
          <a:solidFill>
            <a:srgbClr val="4DB4A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5" name="PA_组合 4"/>
          <p:cNvGrpSpPr/>
          <p:nvPr>
            <p:custDataLst>
              <p:tags r:id="rId2"/>
            </p:custDataLst>
          </p:nvPr>
        </p:nvGrpSpPr>
        <p:grpSpPr>
          <a:xfrm>
            <a:off x="0" y="0"/>
            <a:ext cx="12192000" cy="836712"/>
            <a:chOff x="0" y="0"/>
            <a:chExt cx="12192000" cy="548680"/>
          </a:xfrm>
        </p:grpSpPr>
        <p:sp>
          <p:nvSpPr>
            <p:cNvPr id="2" name="矩形 1"/>
            <p:cNvSpPr/>
            <p:nvPr/>
          </p:nvSpPr>
          <p:spPr>
            <a:xfrm>
              <a:off x="254968" y="0"/>
              <a:ext cx="11937032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" name="矩形 3"/>
            <p:cNvSpPr/>
            <p:nvPr/>
          </p:nvSpPr>
          <p:spPr>
            <a:xfrm>
              <a:off x="0" y="0"/>
              <a:ext cx="254968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6" name="矩形 15"/>
          <p:cNvSpPr/>
          <p:nvPr/>
        </p:nvSpPr>
        <p:spPr>
          <a:xfrm>
            <a:off x="4742360" y="-16488"/>
            <a:ext cx="2954648" cy="923326"/>
          </a:xfrm>
          <a:prstGeom prst="rect">
            <a:avLst/>
          </a:prstGeom>
          <a:noFill/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zh-CN" altLang="en-US" sz="54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知识精讲</a:t>
            </a:r>
          </a:p>
        </p:txBody>
      </p:sp>
      <p:sp>
        <p:nvSpPr>
          <p:cNvPr id="113667" name="Text Box 3"/>
          <p:cNvSpPr txBox="1"/>
          <p:nvPr/>
        </p:nvSpPr>
        <p:spPr>
          <a:xfrm>
            <a:off x="495935" y="1570990"/>
            <a:ext cx="10619105" cy="64516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algn="l" eaLnBrk="0" hangingPunct="0"/>
            <a:endParaRPr lang="en-US" altLang="zh-CN" sz="3600">
              <a:solidFill>
                <a:srgbClr val="0000FF"/>
              </a:solidFill>
              <a:latin typeface="Times New Roman" panose="02020603050405020304" charset="0"/>
              <a:ea typeface="黑体" panose="02010609060101010101" pitchFamily="2" charset="-122"/>
            </a:endParaRPr>
          </a:p>
        </p:txBody>
      </p:sp>
      <p:sp>
        <p:nvSpPr>
          <p:cNvPr id="10245" name="Text Box 7"/>
          <p:cNvSpPr txBox="1"/>
          <p:nvPr/>
        </p:nvSpPr>
        <p:spPr>
          <a:xfrm>
            <a:off x="522605" y="906780"/>
            <a:ext cx="11440160" cy="1383665"/>
          </a:xfrm>
          <a:prstGeom prst="rect">
            <a:avLst/>
          </a:prstGeom>
          <a:noFill/>
          <a:ln w="9525">
            <a:noFill/>
          </a:ln>
          <a:effectLst>
            <a:outerShdw dist="35921" dir="2699999" sy="50000" kx="2115845" algn="bl" rotWithShape="0">
              <a:srgbClr val="C0C0C0">
                <a:alpha val="79999"/>
              </a:srgbClr>
            </a:outerShdw>
          </a:effectLst>
        </p:spPr>
        <p:txBody>
          <a:bodyPr wrap="square" anchor="t">
            <a:spAutoFit/>
          </a:bodyPr>
          <a:lstStyle/>
          <a:p>
            <a:pPr algn="l" eaLnBrk="0" hangingPunct="0"/>
            <a:r>
              <a:rPr lang="zh-CN" altLang="zh-CN" sz="2800" b="1">
                <a:solidFill>
                  <a:schemeClr val="tx1"/>
                </a:solidFill>
                <a:latin typeface="+mn-ea"/>
                <a:cs typeface="+mn-ea"/>
              </a:rPr>
              <a:t>观察方程</a:t>
            </a:r>
            <a:r>
              <a:rPr lang="zh-CN" altLang="zh-CN" sz="2800" b="1">
                <a:solidFill>
                  <a:srgbClr val="FF0000"/>
                </a:solidFill>
                <a:latin typeface="+mn-ea"/>
                <a:cs typeface="+mn-ea"/>
              </a:rPr>
              <a:t>x</a:t>
            </a:r>
            <a:r>
              <a:rPr lang="zh-CN" altLang="en-US" sz="2800" b="1">
                <a:solidFill>
                  <a:srgbClr val="FF0000"/>
                </a:solidFill>
                <a:latin typeface="+mn-ea"/>
                <a:cs typeface="+mn-ea"/>
              </a:rPr>
              <a:t>＋</a:t>
            </a:r>
            <a:r>
              <a:rPr lang="zh-CN" altLang="zh-CN" sz="2800" b="1">
                <a:solidFill>
                  <a:srgbClr val="FF0000"/>
                </a:solidFill>
                <a:latin typeface="+mn-ea"/>
                <a:cs typeface="+mn-ea"/>
              </a:rPr>
              <a:t>y=</a:t>
            </a:r>
            <a:r>
              <a:rPr lang="zh-CN" altLang="en-US" sz="2800" b="1">
                <a:solidFill>
                  <a:srgbClr val="FF0000"/>
                </a:solidFill>
                <a:latin typeface="+mn-ea"/>
                <a:cs typeface="+mn-ea"/>
              </a:rPr>
              <a:t>1</a:t>
            </a:r>
            <a:r>
              <a:rPr lang="en-US" altLang="zh-CN" sz="2800" b="1">
                <a:solidFill>
                  <a:srgbClr val="FF0000"/>
                </a:solidFill>
                <a:latin typeface="+mn-ea"/>
                <a:cs typeface="+mn-ea"/>
              </a:rPr>
              <a:t>0 </a:t>
            </a:r>
            <a:r>
              <a:rPr lang="zh-CN" altLang="en-US" sz="2800" b="1">
                <a:solidFill>
                  <a:schemeClr val="tx1"/>
                </a:solidFill>
                <a:latin typeface="+mn-ea"/>
                <a:cs typeface="+mn-ea"/>
              </a:rPr>
              <a:t>和</a:t>
            </a:r>
            <a:r>
              <a:rPr lang="zh-CN" altLang="en-US" sz="2800" b="1">
                <a:solidFill>
                  <a:srgbClr val="FF0000"/>
                </a:solidFill>
                <a:latin typeface="+mn-ea"/>
                <a:cs typeface="+mn-ea"/>
              </a:rPr>
              <a:t> </a:t>
            </a:r>
            <a:r>
              <a:rPr lang="zh-CN" altLang="zh-CN" sz="2800" b="1">
                <a:solidFill>
                  <a:srgbClr val="FF0000"/>
                </a:solidFill>
                <a:latin typeface="+mn-ea"/>
                <a:cs typeface="+mn-ea"/>
                <a:sym typeface="+mn-ea"/>
              </a:rPr>
              <a:t>2x</a:t>
            </a:r>
            <a:r>
              <a:rPr lang="zh-CN" altLang="en-US" sz="2800" b="1">
                <a:solidFill>
                  <a:srgbClr val="FF0000"/>
                </a:solidFill>
                <a:latin typeface="+mn-ea"/>
                <a:cs typeface="+mn-ea"/>
                <a:sym typeface="+mn-ea"/>
              </a:rPr>
              <a:t>＋</a:t>
            </a:r>
            <a:r>
              <a:rPr lang="zh-CN" altLang="zh-CN" sz="2800" b="1">
                <a:solidFill>
                  <a:srgbClr val="FF0000"/>
                </a:solidFill>
                <a:latin typeface="+mn-ea"/>
                <a:cs typeface="+mn-ea"/>
                <a:sym typeface="+mn-ea"/>
              </a:rPr>
              <a:t>y=</a:t>
            </a:r>
            <a:r>
              <a:rPr lang="zh-CN" altLang="en-US" sz="2800" b="1">
                <a:solidFill>
                  <a:srgbClr val="FF0000"/>
                </a:solidFill>
                <a:latin typeface="+mn-ea"/>
                <a:cs typeface="+mn-ea"/>
                <a:sym typeface="+mn-ea"/>
              </a:rPr>
              <a:t>1</a:t>
            </a:r>
            <a:r>
              <a:rPr lang="en-US" altLang="zh-CN" sz="2800" b="1">
                <a:solidFill>
                  <a:srgbClr val="FF0000"/>
                </a:solidFill>
                <a:latin typeface="+mn-ea"/>
                <a:cs typeface="+mn-ea"/>
                <a:sym typeface="+mn-ea"/>
              </a:rPr>
              <a:t>6</a:t>
            </a:r>
          </a:p>
          <a:p>
            <a:pPr algn="l" eaLnBrk="0" hangingPunct="0"/>
            <a:r>
              <a:rPr lang="zh-CN" altLang="en-US" sz="2800" b="1" dirty="0">
                <a:latin typeface="+mn-ea"/>
                <a:cs typeface="+mn-ea"/>
                <a:sym typeface="+mn-ea"/>
              </a:rPr>
              <a:t>思考一</a:t>
            </a:r>
            <a:r>
              <a:rPr lang="zh-CN" altLang="zh-CN" sz="2800" b="1" dirty="0">
                <a:latin typeface="+mn-ea"/>
                <a:cs typeface="+mn-ea"/>
                <a:sym typeface="+mn-ea"/>
              </a:rPr>
              <a:t>:</a:t>
            </a:r>
            <a:r>
              <a:rPr lang="zh-CN" altLang="en-US" sz="2800" b="1" dirty="0">
                <a:solidFill>
                  <a:srgbClr val="0000FF"/>
                </a:solidFill>
                <a:latin typeface="+mn-ea"/>
                <a:cs typeface="+mn-ea"/>
                <a:sym typeface="+mn-ea"/>
              </a:rPr>
              <a:t>上述方程有什么共同特点</a:t>
            </a:r>
            <a:r>
              <a:rPr lang="zh-CN" altLang="zh-CN" sz="2800" b="1" dirty="0">
                <a:solidFill>
                  <a:srgbClr val="0000FF"/>
                </a:solidFill>
                <a:latin typeface="+mn-ea"/>
                <a:cs typeface="+mn-ea"/>
                <a:sym typeface="+mn-ea"/>
              </a:rPr>
              <a:t>?</a:t>
            </a:r>
            <a:endParaRPr lang="zh-CN" altLang="zh-CN" sz="2800" b="1" dirty="0">
              <a:solidFill>
                <a:srgbClr val="0000FF"/>
              </a:solidFill>
              <a:latin typeface="+mn-ea"/>
              <a:cs typeface="+mn-ea"/>
            </a:endParaRPr>
          </a:p>
          <a:p>
            <a:pPr algn="l" eaLnBrk="0" hangingPunct="0"/>
            <a:r>
              <a:rPr lang="zh-CN" altLang="en-US" sz="2800" b="1" dirty="0">
                <a:latin typeface="+mn-ea"/>
                <a:cs typeface="+mn-ea"/>
                <a:sym typeface="+mn-ea"/>
              </a:rPr>
              <a:t>思考二</a:t>
            </a:r>
            <a:r>
              <a:rPr lang="zh-CN" altLang="zh-CN" sz="2800" b="1" dirty="0">
                <a:latin typeface="+mn-ea"/>
                <a:cs typeface="+mn-ea"/>
                <a:sym typeface="+mn-ea"/>
              </a:rPr>
              <a:t>:</a:t>
            </a:r>
            <a:r>
              <a:rPr lang="zh-CN" altLang="en-US" sz="2800" b="1" dirty="0">
                <a:solidFill>
                  <a:srgbClr val="0000FF"/>
                </a:solidFill>
                <a:latin typeface="+mn-ea"/>
                <a:cs typeface="+mn-ea"/>
                <a:sym typeface="+mn-ea"/>
              </a:rPr>
              <a:t>它与你学过的一元一次方程比较有什么区别</a:t>
            </a:r>
            <a:r>
              <a:rPr lang="zh-CN" altLang="zh-CN" sz="2800" b="1" dirty="0">
                <a:solidFill>
                  <a:srgbClr val="0000FF"/>
                </a:solidFill>
                <a:latin typeface="+mn-ea"/>
                <a:cs typeface="+mn-ea"/>
                <a:sym typeface="+mn-ea"/>
              </a:rPr>
              <a:t>?</a:t>
            </a:r>
            <a:r>
              <a:rPr lang="zh-CN" altLang="en-US" sz="2800" b="1" dirty="0">
                <a:solidFill>
                  <a:srgbClr val="0000FF"/>
                </a:solidFill>
                <a:latin typeface="+mn-ea"/>
                <a:cs typeface="+mn-ea"/>
                <a:sym typeface="+mn-ea"/>
              </a:rPr>
              <a:t>  </a:t>
            </a:r>
            <a:r>
              <a:rPr lang="zh-CN" altLang="en-US" sz="2800" dirty="0">
                <a:solidFill>
                  <a:srgbClr val="0000FF"/>
                </a:solidFill>
                <a:latin typeface="Times New Roman" panose="02020603050405020304" charset="0"/>
                <a:ea typeface="黑体" panose="02010609060101010101" pitchFamily="2" charset="-122"/>
                <a:sym typeface="+mn-ea"/>
              </a:rPr>
              <a:t>  </a:t>
            </a:r>
            <a:endParaRPr lang="en-US" altLang="zh-CN" sz="2800" b="1">
              <a:solidFill>
                <a:srgbClr val="FF0000"/>
              </a:solidFill>
              <a:latin typeface="+mn-ea"/>
              <a:cs typeface="+mn-ea"/>
            </a:endParaRPr>
          </a:p>
        </p:txBody>
      </p:sp>
      <p:sp>
        <p:nvSpPr>
          <p:cNvPr id="6384" name="圆角矩形 6383"/>
          <p:cNvSpPr/>
          <p:nvPr/>
        </p:nvSpPr>
        <p:spPr>
          <a:xfrm>
            <a:off x="2014220" y="2785745"/>
            <a:ext cx="8296275" cy="1737360"/>
          </a:xfrm>
          <a:prstGeom prst="roundRect">
            <a:avLst>
              <a:gd name="adj" fmla="val 16667"/>
            </a:avLst>
          </a:prstGeom>
          <a:solidFill>
            <a:srgbClr val="FFCC99">
              <a:alpha val="39998"/>
            </a:srgbClr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t"/>
          <a:lstStyle/>
          <a:p>
            <a:pPr algn="ctr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380" name="Text Box 5"/>
          <p:cNvSpPr txBox="1"/>
          <p:nvPr/>
        </p:nvSpPr>
        <p:spPr>
          <a:xfrm>
            <a:off x="1978025" y="2698115"/>
            <a:ext cx="8554085" cy="175323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>
                <a:latin typeface="Times New Roman" panose="02020603050405020304" charset="0"/>
                <a:ea typeface="黑体" panose="02010609060101010101" pitchFamily="2" charset="-122"/>
              </a:rPr>
              <a:t>    </a:t>
            </a:r>
            <a:r>
              <a:rPr lang="zh-CN" altLang="en-US" sz="3600" b="1" dirty="0">
                <a:latin typeface="+mn-ea"/>
                <a:cs typeface="+mn-ea"/>
              </a:rPr>
              <a:t>含有</a:t>
            </a:r>
            <a:r>
              <a:rPr lang="zh-CN" altLang="en-US" sz="3600" b="1" dirty="0">
                <a:solidFill>
                  <a:srgbClr val="FF0000"/>
                </a:solidFill>
                <a:latin typeface="+mn-ea"/>
                <a:cs typeface="+mn-ea"/>
              </a:rPr>
              <a:t>两个</a:t>
            </a:r>
            <a:r>
              <a:rPr lang="zh-CN" altLang="en-US" sz="3600" b="1" dirty="0">
                <a:latin typeface="+mn-ea"/>
                <a:cs typeface="+mn-ea"/>
              </a:rPr>
              <a:t>未知数</a:t>
            </a:r>
            <a:r>
              <a:rPr lang="en-US" altLang="zh-CN" sz="3600" b="1">
                <a:latin typeface="+mn-ea"/>
                <a:cs typeface="+mn-ea"/>
              </a:rPr>
              <a:t>,</a:t>
            </a:r>
            <a:r>
              <a:rPr lang="zh-CN" altLang="en-US" sz="3600" b="1" dirty="0">
                <a:latin typeface="+mn-ea"/>
                <a:cs typeface="+mn-ea"/>
              </a:rPr>
              <a:t>并且所含未知数的项的次数都是</a:t>
            </a:r>
            <a:r>
              <a:rPr lang="en-US" altLang="zh-CN" sz="3600" b="1">
                <a:solidFill>
                  <a:srgbClr val="FF0000"/>
                </a:solidFill>
                <a:latin typeface="+mn-ea"/>
                <a:cs typeface="+mn-ea"/>
              </a:rPr>
              <a:t>1</a:t>
            </a:r>
            <a:r>
              <a:rPr lang="zh-CN" altLang="en-US" sz="3600" b="1" dirty="0">
                <a:latin typeface="+mn-ea"/>
                <a:cs typeface="+mn-ea"/>
              </a:rPr>
              <a:t>的方程叫做</a:t>
            </a:r>
            <a:r>
              <a:rPr lang="zh-CN" altLang="en-US" sz="3600" b="1" dirty="0">
                <a:solidFill>
                  <a:srgbClr val="FF0000"/>
                </a:solidFill>
                <a:latin typeface="+mn-ea"/>
                <a:cs typeface="+mn-ea"/>
              </a:rPr>
              <a:t>二元一次方程。</a:t>
            </a:r>
            <a:endParaRPr lang="en-US" altLang="zh-CN" sz="3600" b="1">
              <a:latin typeface="+mn-ea"/>
              <a:cs typeface="+mn-ea"/>
            </a:endParaRPr>
          </a:p>
        </p:txBody>
      </p:sp>
      <p:sp>
        <p:nvSpPr>
          <p:cNvPr id="12292" name="圆角矩形 31"/>
          <p:cNvSpPr/>
          <p:nvPr/>
        </p:nvSpPr>
        <p:spPr>
          <a:xfrm>
            <a:off x="255270" y="2785745"/>
            <a:ext cx="1524000" cy="780415"/>
          </a:xfrm>
          <a:prstGeom prst="roundRect">
            <a:avLst>
              <a:gd name="adj" fmla="val 16667"/>
            </a:avLst>
          </a:prstGeom>
          <a:solidFill>
            <a:srgbClr val="FFFFD9"/>
          </a:solidFill>
          <a:ln w="25400" cap="flat" cmpd="sng">
            <a:solidFill>
              <a:srgbClr val="0099FF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t"/>
          <a:lstStyle/>
          <a:p>
            <a:pPr algn="ctr"/>
            <a:r>
              <a:rPr lang="zh-CN" altLang="en-US" sz="4000" b="1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定义</a:t>
            </a:r>
          </a:p>
        </p:txBody>
      </p:sp>
      <p:sp>
        <p:nvSpPr>
          <p:cNvPr id="11292" name="Text Box 28"/>
          <p:cNvSpPr txBox="1"/>
          <p:nvPr/>
        </p:nvSpPr>
        <p:spPr>
          <a:xfrm>
            <a:off x="495935" y="4617720"/>
            <a:ext cx="11184890" cy="181483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 b="1" dirty="0">
                <a:solidFill>
                  <a:schemeClr val="tx1"/>
                </a:solidFill>
                <a:latin typeface="+mn-ea"/>
              </a:rPr>
              <a:t>注意：</a:t>
            </a:r>
          </a:p>
          <a:p>
            <a:pPr>
              <a:spcBef>
                <a:spcPct val="50000"/>
              </a:spcBef>
            </a:pPr>
            <a:r>
              <a:rPr lang="zh-CN" altLang="en-US" sz="2800" b="1" dirty="0">
                <a:solidFill>
                  <a:srgbClr val="FF0000"/>
                </a:solidFill>
                <a:latin typeface="+mn-ea"/>
                <a:cs typeface="+mn-ea"/>
              </a:rPr>
              <a:t>（</a:t>
            </a:r>
            <a:r>
              <a:rPr lang="en-US" altLang="zh-CN" sz="2800" b="1" dirty="0">
                <a:solidFill>
                  <a:srgbClr val="FF0000"/>
                </a:solidFill>
                <a:latin typeface="+mn-ea"/>
                <a:cs typeface="+mn-ea"/>
              </a:rPr>
              <a:t>1</a:t>
            </a:r>
            <a:r>
              <a:rPr lang="zh-CN" altLang="en-US" sz="2800" b="1" dirty="0">
                <a:solidFill>
                  <a:srgbClr val="FF0000"/>
                </a:solidFill>
                <a:latin typeface="+mn-ea"/>
                <a:cs typeface="+mn-ea"/>
              </a:rPr>
              <a:t>）“一次”是指含未知数的</a:t>
            </a:r>
            <a:r>
              <a:rPr lang="zh-CN" altLang="en-US" sz="2800" b="1" dirty="0">
                <a:solidFill>
                  <a:schemeClr val="tx1"/>
                </a:solidFill>
                <a:latin typeface="+mn-ea"/>
                <a:cs typeface="+mn-ea"/>
              </a:rPr>
              <a:t>项</a:t>
            </a:r>
            <a:r>
              <a:rPr lang="zh-CN" altLang="en-US" sz="2800" b="1" dirty="0">
                <a:solidFill>
                  <a:srgbClr val="FF0000"/>
                </a:solidFill>
                <a:latin typeface="+mn-ea"/>
                <a:cs typeface="+mn-ea"/>
              </a:rPr>
              <a:t>的次数是</a:t>
            </a:r>
            <a:r>
              <a:rPr lang="en-US" altLang="zh-CN" sz="2800" b="1" dirty="0">
                <a:solidFill>
                  <a:srgbClr val="FF0000"/>
                </a:solidFill>
                <a:latin typeface="+mn-ea"/>
                <a:cs typeface="+mn-ea"/>
              </a:rPr>
              <a:t>1</a:t>
            </a:r>
            <a:r>
              <a:rPr lang="zh-CN" altLang="en-US" sz="2800" b="1" dirty="0">
                <a:solidFill>
                  <a:srgbClr val="FF0000"/>
                </a:solidFill>
                <a:latin typeface="+mn-ea"/>
                <a:cs typeface="+mn-ea"/>
              </a:rPr>
              <a:t>，而不是未知数的次数；</a:t>
            </a:r>
          </a:p>
          <a:p>
            <a:pPr>
              <a:spcBef>
                <a:spcPct val="50000"/>
              </a:spcBef>
            </a:pPr>
            <a:r>
              <a:rPr lang="zh-CN" altLang="en-US" sz="2800" b="1" dirty="0">
                <a:solidFill>
                  <a:srgbClr val="FF0000"/>
                </a:solidFill>
                <a:latin typeface="+mn-ea"/>
                <a:cs typeface="+mn-ea"/>
              </a:rPr>
              <a:t>（2）方程的左右两边都是</a:t>
            </a:r>
            <a:r>
              <a:rPr lang="zh-CN" altLang="en-US" sz="2800" b="1" dirty="0">
                <a:solidFill>
                  <a:schemeClr val="tx1"/>
                </a:solidFill>
                <a:latin typeface="+mn-ea"/>
                <a:cs typeface="+mn-ea"/>
              </a:rPr>
              <a:t>整式</a:t>
            </a:r>
            <a:r>
              <a:rPr lang="zh-CN" altLang="en-US" sz="2800" b="1" dirty="0">
                <a:solidFill>
                  <a:srgbClr val="FF0000"/>
                </a:solidFill>
                <a:latin typeface="+mn-ea"/>
                <a:cs typeface="+mn-ea"/>
              </a:rPr>
              <a:t>。</a:t>
            </a:r>
            <a:endParaRPr lang="en-US" altLang="zh-CN" sz="2800" b="1" dirty="0">
              <a:solidFill>
                <a:srgbClr val="FF0000"/>
              </a:solidFill>
              <a:latin typeface="+mn-ea"/>
              <a:cs typeface="+mn-ea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indefinite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77"/>
                                        <p:tgtEl>
                                          <p:spTgt spid="11366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77"/>
                                        <p:tgtEl>
                                          <p:spTgt spid="11366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77"/>
                                        <p:tgtEl>
                                          <p:spTgt spid="11366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63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63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8" dur="80"/>
                                        <p:tgtEl>
                                          <p:spTgt spid="1129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9" dur="80"/>
                                        <p:tgtEl>
                                          <p:spTgt spid="1129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80"/>
                                        <p:tgtEl>
                                          <p:spTgt spid="1129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3667" grpId="0"/>
      <p:bldP spid="6380" grpId="0"/>
      <p:bldP spid="12292" grpId="0" bldLvl="0" animBg="1"/>
      <p:bldP spid="1129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PA_组合 4"/>
          <p:cNvGrpSpPr/>
          <p:nvPr>
            <p:custDataLst>
              <p:tags r:id="rId1"/>
            </p:custDataLst>
          </p:nvPr>
        </p:nvGrpSpPr>
        <p:grpSpPr>
          <a:xfrm>
            <a:off x="0" y="0"/>
            <a:ext cx="12192000" cy="836712"/>
            <a:chOff x="0" y="0"/>
            <a:chExt cx="12192000" cy="548680"/>
          </a:xfrm>
        </p:grpSpPr>
        <p:sp>
          <p:nvSpPr>
            <p:cNvPr id="2" name="矩形 1"/>
            <p:cNvSpPr/>
            <p:nvPr/>
          </p:nvSpPr>
          <p:spPr>
            <a:xfrm>
              <a:off x="254968" y="0"/>
              <a:ext cx="11937032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" name="矩形 3"/>
            <p:cNvSpPr/>
            <p:nvPr/>
          </p:nvSpPr>
          <p:spPr>
            <a:xfrm>
              <a:off x="0" y="0"/>
              <a:ext cx="254968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0" name="矩形 9"/>
          <p:cNvSpPr/>
          <p:nvPr/>
        </p:nvSpPr>
        <p:spPr>
          <a:xfrm>
            <a:off x="4742360" y="-16488"/>
            <a:ext cx="2954648" cy="923326"/>
          </a:xfrm>
          <a:prstGeom prst="rect">
            <a:avLst/>
          </a:prstGeom>
          <a:noFill/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zh-CN" altLang="en-US" sz="54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典例解析</a:t>
            </a:r>
          </a:p>
        </p:txBody>
      </p:sp>
      <p:sp>
        <p:nvSpPr>
          <p:cNvPr id="25602" name="Text Box 2"/>
          <p:cNvSpPr txBox="1">
            <a:spLocks noChangeArrowheads="1"/>
          </p:cNvSpPr>
          <p:nvPr/>
        </p:nvSpPr>
        <p:spPr bwMode="auto">
          <a:xfrm>
            <a:off x="1185863" y="3140075"/>
            <a:ext cx="2519363" cy="520700"/>
          </a:xfrm>
          <a:prstGeom prst="rect">
            <a:avLst/>
          </a:prstGeom>
          <a:noFill/>
          <a:ln w="9525" algn="ctr">
            <a:noFill/>
            <a:miter lim="800000"/>
          </a:ln>
          <a:effectLst/>
        </p:spPr>
        <p:txBody>
          <a:bodyPr>
            <a:spAutoFit/>
          </a:bodyPr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en-US" altLang="zh-CN" sz="280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charset="0"/>
                <a:ea typeface="黑体" panose="02010609060101010101" pitchFamily="2" charset="-122"/>
                <a:cs typeface="+mn-cs"/>
              </a:rPr>
              <a:t>(8)4</a:t>
            </a:r>
            <a:r>
              <a:rPr kumimoji="1" lang="en-US" altLang="zh-CN" sz="2800" i="1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charset="0"/>
                <a:ea typeface="黑体" panose="02010609060101010101" pitchFamily="2" charset="-122"/>
                <a:cs typeface="+mn-cs"/>
              </a:rPr>
              <a:t>xy</a:t>
            </a:r>
            <a:r>
              <a:rPr kumimoji="1" lang="en-US" altLang="zh-CN" sz="280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charset="0"/>
                <a:ea typeface="黑体" panose="02010609060101010101" pitchFamily="2" charset="-122"/>
                <a:cs typeface="+mn-cs"/>
              </a:rPr>
              <a:t>+5=0</a:t>
            </a:r>
          </a:p>
        </p:txBody>
      </p:sp>
      <p:sp>
        <p:nvSpPr>
          <p:cNvPr id="25603" name="Text Box 3"/>
          <p:cNvSpPr txBox="1">
            <a:spLocks noChangeArrowheads="1"/>
          </p:cNvSpPr>
          <p:nvPr/>
        </p:nvSpPr>
        <p:spPr bwMode="auto">
          <a:xfrm>
            <a:off x="1185863" y="1844675"/>
            <a:ext cx="1871663" cy="520700"/>
          </a:xfrm>
          <a:prstGeom prst="rect">
            <a:avLst/>
          </a:prstGeom>
          <a:noFill/>
          <a:ln w="9525" algn="ctr">
            <a:noFill/>
            <a:miter lim="800000"/>
          </a:ln>
          <a:effectLst/>
        </p:spPr>
        <p:txBody>
          <a:bodyPr>
            <a:spAutoFit/>
          </a:bodyPr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en-US" altLang="zh-CN" sz="280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charset="0"/>
                <a:ea typeface="黑体" panose="02010609060101010101" pitchFamily="2" charset="-122"/>
                <a:cs typeface="+mn-cs"/>
              </a:rPr>
              <a:t>(1)</a:t>
            </a:r>
            <a:r>
              <a:rPr kumimoji="1" lang="en-US" altLang="zh-CN" sz="2800" i="1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charset="0"/>
                <a:ea typeface="黑体" panose="02010609060101010101" pitchFamily="2" charset="-122"/>
                <a:cs typeface="+mn-cs"/>
              </a:rPr>
              <a:t>x</a:t>
            </a:r>
            <a:r>
              <a:rPr kumimoji="1" lang="en-US" altLang="zh-CN" sz="280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charset="0"/>
                <a:ea typeface="黑体" panose="02010609060101010101" pitchFamily="2" charset="-122"/>
                <a:cs typeface="+mn-cs"/>
              </a:rPr>
              <a:t>+</a:t>
            </a:r>
            <a:r>
              <a:rPr kumimoji="1" lang="en-US" altLang="zh-CN" sz="2800" i="1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charset="0"/>
                <a:ea typeface="黑体" panose="02010609060101010101" pitchFamily="2" charset="-122"/>
                <a:cs typeface="+mn-cs"/>
              </a:rPr>
              <a:t>y</a:t>
            </a:r>
            <a:r>
              <a:rPr kumimoji="1" lang="en-US" altLang="zh-CN" sz="280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charset="0"/>
                <a:ea typeface="黑体" panose="02010609060101010101" pitchFamily="2" charset="-122"/>
                <a:cs typeface="+mn-cs"/>
              </a:rPr>
              <a:t>=11</a:t>
            </a:r>
          </a:p>
        </p:txBody>
      </p:sp>
      <p:sp>
        <p:nvSpPr>
          <p:cNvPr id="25604" name="Text Box 4"/>
          <p:cNvSpPr txBox="1">
            <a:spLocks noChangeArrowheads="1"/>
          </p:cNvSpPr>
          <p:nvPr/>
        </p:nvSpPr>
        <p:spPr bwMode="auto">
          <a:xfrm>
            <a:off x="5145088" y="1844675"/>
            <a:ext cx="2016125" cy="520700"/>
          </a:xfrm>
          <a:prstGeom prst="rect">
            <a:avLst/>
          </a:prstGeom>
          <a:noFill/>
          <a:ln w="9525" algn="ctr">
            <a:noFill/>
            <a:miter lim="800000"/>
          </a:ln>
          <a:effectLst/>
        </p:spPr>
        <p:txBody>
          <a:bodyPr>
            <a:spAutoFit/>
          </a:bodyPr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en-US" altLang="zh-CN" sz="280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charset="0"/>
                <a:ea typeface="黑体" panose="02010609060101010101" pitchFamily="2" charset="-122"/>
                <a:cs typeface="+mn-cs"/>
              </a:rPr>
              <a:t>(3)</a:t>
            </a:r>
            <a:r>
              <a:rPr kumimoji="1" lang="en-US" altLang="zh-CN" sz="2800" i="1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charset="0"/>
                <a:ea typeface="黑体" panose="02010609060101010101" pitchFamily="2" charset="-122"/>
                <a:cs typeface="+mn-cs"/>
              </a:rPr>
              <a:t>x</a:t>
            </a:r>
            <a:r>
              <a:rPr kumimoji="1" lang="en-US" altLang="zh-CN" sz="2800" i="0" u="none" strike="noStrike" kern="1200" cap="none" spc="0" normalizeH="0" baseline="3000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charset="0"/>
                <a:ea typeface="黑体" panose="02010609060101010101" pitchFamily="2" charset="-122"/>
                <a:cs typeface="+mn-cs"/>
              </a:rPr>
              <a:t>2</a:t>
            </a:r>
            <a:r>
              <a:rPr kumimoji="1" lang="en-US" altLang="zh-CN" sz="280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charset="0"/>
                <a:ea typeface="黑体" panose="02010609060101010101" pitchFamily="2" charset="-122"/>
                <a:cs typeface="+mn-cs"/>
              </a:rPr>
              <a:t>+</a:t>
            </a:r>
            <a:r>
              <a:rPr kumimoji="1" lang="en-US" altLang="zh-CN" sz="2800" i="1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charset="0"/>
                <a:ea typeface="黑体" panose="02010609060101010101" pitchFamily="2" charset="-122"/>
                <a:cs typeface="+mn-cs"/>
              </a:rPr>
              <a:t>y</a:t>
            </a:r>
            <a:r>
              <a:rPr kumimoji="1" lang="en-US" altLang="zh-CN" sz="280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charset="0"/>
                <a:ea typeface="黑体" panose="02010609060101010101" pitchFamily="2" charset="-122"/>
                <a:cs typeface="+mn-cs"/>
              </a:rPr>
              <a:t>=5</a:t>
            </a:r>
          </a:p>
        </p:txBody>
      </p:sp>
      <p:sp>
        <p:nvSpPr>
          <p:cNvPr id="25605" name="Text Box 5"/>
          <p:cNvSpPr txBox="1">
            <a:spLocks noChangeArrowheads="1"/>
          </p:cNvSpPr>
          <p:nvPr/>
        </p:nvSpPr>
        <p:spPr bwMode="auto">
          <a:xfrm>
            <a:off x="3201988" y="1844675"/>
            <a:ext cx="1871663" cy="520700"/>
          </a:xfrm>
          <a:prstGeom prst="rect">
            <a:avLst/>
          </a:prstGeom>
          <a:noFill/>
          <a:ln w="9525" algn="ctr">
            <a:noFill/>
            <a:miter lim="800000"/>
          </a:ln>
          <a:effectLst/>
        </p:spPr>
        <p:txBody>
          <a:bodyPr>
            <a:spAutoFit/>
          </a:bodyPr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en-US" altLang="zh-CN" sz="280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charset="0"/>
                <a:ea typeface="黑体" panose="02010609060101010101" pitchFamily="2" charset="-122"/>
                <a:cs typeface="+mn-cs"/>
              </a:rPr>
              <a:t>(2)</a:t>
            </a:r>
            <a:r>
              <a:rPr kumimoji="1" lang="en-US" altLang="zh-CN" sz="2800" i="1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charset="0"/>
                <a:ea typeface="黑体" panose="02010609060101010101" pitchFamily="2" charset="-122"/>
                <a:cs typeface="+mn-cs"/>
              </a:rPr>
              <a:t>m</a:t>
            </a:r>
            <a:r>
              <a:rPr kumimoji="1" lang="en-US" altLang="zh-CN" sz="280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charset="0"/>
                <a:ea typeface="黑体" panose="02010609060101010101" pitchFamily="2" charset="-122"/>
                <a:cs typeface="+mn-cs"/>
              </a:rPr>
              <a:t>+1=2</a:t>
            </a:r>
          </a:p>
        </p:txBody>
      </p:sp>
      <p:sp>
        <p:nvSpPr>
          <p:cNvPr id="25606" name="Text Box 6"/>
          <p:cNvSpPr txBox="1">
            <a:spLocks noChangeArrowheads="1"/>
          </p:cNvSpPr>
          <p:nvPr/>
        </p:nvSpPr>
        <p:spPr bwMode="auto">
          <a:xfrm>
            <a:off x="7054850" y="1844675"/>
            <a:ext cx="2316163" cy="520700"/>
          </a:xfrm>
          <a:prstGeom prst="rect">
            <a:avLst/>
          </a:prstGeom>
          <a:noFill/>
          <a:ln w="9525" algn="ctr">
            <a:noFill/>
            <a:miter lim="800000"/>
          </a:ln>
          <a:effectLst/>
        </p:spPr>
        <p:txBody>
          <a:bodyPr wrap="square">
            <a:spAutoFit/>
          </a:bodyPr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en-US" altLang="zh-CN" sz="280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charset="0"/>
                <a:ea typeface="黑体" panose="02010609060101010101" pitchFamily="2" charset="-122"/>
                <a:cs typeface="+mn-cs"/>
              </a:rPr>
              <a:t>(4)3</a:t>
            </a:r>
            <a:r>
              <a:rPr kumimoji="1" lang="en-US" altLang="zh-CN" sz="2800" i="1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charset="0"/>
                <a:ea typeface="黑体" panose="02010609060101010101" pitchFamily="2" charset="-122"/>
                <a:cs typeface="+mn-cs"/>
              </a:rPr>
              <a:t>x</a:t>
            </a:r>
            <a:r>
              <a:rPr kumimoji="1" lang="zh-CN" altLang="en-US" sz="280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charset="0"/>
                <a:ea typeface="黑体" panose="02010609060101010101" pitchFamily="2" charset="-122"/>
                <a:cs typeface="+mn-cs"/>
              </a:rPr>
              <a:t>－</a:t>
            </a:r>
            <a:r>
              <a:rPr kumimoji="1" lang="en-US" altLang="zh-CN" sz="280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charset="0"/>
                <a:ea typeface="黑体" panose="02010609060101010101" pitchFamily="2" charset="-122"/>
                <a:cs typeface="+mn-cs"/>
              </a:rPr>
              <a:t>π=11</a:t>
            </a:r>
          </a:p>
        </p:txBody>
      </p:sp>
      <p:sp>
        <p:nvSpPr>
          <p:cNvPr id="25607" name="Text Box 7"/>
          <p:cNvSpPr txBox="1">
            <a:spLocks noChangeArrowheads="1"/>
          </p:cNvSpPr>
          <p:nvPr/>
        </p:nvSpPr>
        <p:spPr bwMode="auto">
          <a:xfrm>
            <a:off x="1185863" y="2565400"/>
            <a:ext cx="2663825" cy="520700"/>
          </a:xfrm>
          <a:prstGeom prst="rect">
            <a:avLst/>
          </a:prstGeom>
          <a:noFill/>
          <a:ln w="9525" algn="ctr">
            <a:noFill/>
            <a:miter lim="800000"/>
          </a:ln>
          <a:effectLst/>
        </p:spPr>
        <p:txBody>
          <a:bodyPr>
            <a:spAutoFit/>
          </a:bodyPr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en-US" altLang="zh-CN" sz="280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charset="0"/>
                <a:ea typeface="黑体" panose="02010609060101010101" pitchFamily="2" charset="-122"/>
                <a:cs typeface="+mn-cs"/>
              </a:rPr>
              <a:t>(5) </a:t>
            </a:r>
            <a:r>
              <a:rPr kumimoji="1" lang="zh-CN" altLang="en-US" sz="280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charset="0"/>
                <a:ea typeface="黑体" panose="02010609060101010101" pitchFamily="2" charset="-122"/>
                <a:cs typeface="+mn-cs"/>
              </a:rPr>
              <a:t>－</a:t>
            </a:r>
            <a:r>
              <a:rPr kumimoji="1" lang="en-US" altLang="zh-CN" sz="280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charset="0"/>
                <a:ea typeface="黑体" panose="02010609060101010101" pitchFamily="2" charset="-122"/>
                <a:cs typeface="+mn-cs"/>
              </a:rPr>
              <a:t>5</a:t>
            </a:r>
            <a:r>
              <a:rPr kumimoji="1" lang="en-US" altLang="zh-CN" sz="2800" i="1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charset="0"/>
                <a:ea typeface="黑体" panose="02010609060101010101" pitchFamily="2" charset="-122"/>
                <a:cs typeface="+mn-cs"/>
              </a:rPr>
              <a:t>x</a:t>
            </a:r>
            <a:r>
              <a:rPr kumimoji="1" lang="en-US" altLang="zh-CN" sz="280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charset="0"/>
                <a:ea typeface="黑体" panose="02010609060101010101" pitchFamily="2" charset="-122"/>
                <a:cs typeface="+mn-cs"/>
              </a:rPr>
              <a:t>=4</a:t>
            </a:r>
            <a:r>
              <a:rPr kumimoji="1" lang="en-US" altLang="zh-CN" sz="2800" i="1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charset="0"/>
                <a:ea typeface="黑体" panose="02010609060101010101" pitchFamily="2" charset="-122"/>
                <a:cs typeface="+mn-cs"/>
              </a:rPr>
              <a:t>y</a:t>
            </a:r>
            <a:r>
              <a:rPr kumimoji="1" lang="en-US" altLang="zh-CN" sz="280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charset="0"/>
                <a:ea typeface="黑体" panose="02010609060101010101" pitchFamily="2" charset="-122"/>
                <a:cs typeface="+mn-cs"/>
              </a:rPr>
              <a:t>+2</a:t>
            </a:r>
          </a:p>
        </p:txBody>
      </p:sp>
      <p:sp>
        <p:nvSpPr>
          <p:cNvPr id="25608" name="Rectangle 8"/>
          <p:cNvSpPr>
            <a:spLocks noChangeArrowheads="1"/>
          </p:cNvSpPr>
          <p:nvPr/>
        </p:nvSpPr>
        <p:spPr bwMode="auto">
          <a:xfrm>
            <a:off x="3849688" y="2566988"/>
            <a:ext cx="2493963" cy="520700"/>
          </a:xfrm>
          <a:prstGeom prst="rect">
            <a:avLst/>
          </a:prstGeom>
          <a:noFill/>
          <a:ln w="9525" algn="ctr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en-US" altLang="zh-CN" sz="280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charset="0"/>
                <a:ea typeface="黑体" panose="02010609060101010101" pitchFamily="2" charset="-122"/>
                <a:cs typeface="+mn-cs"/>
              </a:rPr>
              <a:t>(6)7+a=2</a:t>
            </a:r>
            <a:r>
              <a:rPr kumimoji="1" lang="en-US" altLang="zh-CN" sz="2800" i="1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charset="0"/>
                <a:ea typeface="黑体" panose="02010609060101010101" pitchFamily="2" charset="-122"/>
                <a:cs typeface="+mn-cs"/>
              </a:rPr>
              <a:t>b</a:t>
            </a:r>
            <a:r>
              <a:rPr kumimoji="1" lang="en-US" altLang="zh-CN" sz="280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charset="0"/>
                <a:ea typeface="黑体" panose="02010609060101010101" pitchFamily="2" charset="-122"/>
                <a:cs typeface="+mn-cs"/>
              </a:rPr>
              <a:t>+11</a:t>
            </a:r>
            <a:r>
              <a:rPr kumimoji="1" lang="en-US" altLang="zh-CN" sz="2800" i="1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charset="0"/>
                <a:ea typeface="黑体" panose="02010609060101010101" pitchFamily="2" charset="-122"/>
                <a:cs typeface="+mn-cs"/>
              </a:rPr>
              <a:t>c</a:t>
            </a:r>
          </a:p>
        </p:txBody>
      </p:sp>
      <p:grpSp>
        <p:nvGrpSpPr>
          <p:cNvPr id="3" name="Group 9"/>
          <p:cNvGrpSpPr/>
          <p:nvPr/>
        </p:nvGrpSpPr>
        <p:grpSpPr>
          <a:xfrm>
            <a:off x="6692900" y="2420938"/>
            <a:ext cx="2505075" cy="954087"/>
            <a:chOff x="3878" y="1561"/>
            <a:chExt cx="1375" cy="601"/>
          </a:xfrm>
        </p:grpSpPr>
        <p:sp>
          <p:nvSpPr>
            <p:cNvPr id="25610" name="Rectangle 10"/>
            <p:cNvSpPr>
              <a:spLocks noChangeArrowheads="1"/>
            </p:cNvSpPr>
            <p:nvPr/>
          </p:nvSpPr>
          <p:spPr bwMode="auto">
            <a:xfrm>
              <a:off x="3878" y="1706"/>
              <a:ext cx="1375" cy="329"/>
            </a:xfrm>
            <a:prstGeom prst="rect">
              <a:avLst/>
            </a:prstGeom>
            <a:noFill/>
            <a:ln w="9525" algn="ctr">
              <a:noFill/>
              <a:miter lim="800000"/>
            </a:ln>
            <a:effectLst/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1" lang="en-US" altLang="zh-CN" sz="2800" i="0" u="none" strike="noStrike" kern="1200" cap="none" spc="0" normalizeH="0" baseline="0" noProof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Times New Roman" panose="02020603050405020304" charset="0"/>
                  <a:ea typeface="黑体" panose="02010609060101010101" pitchFamily="2" charset="-122"/>
                  <a:cs typeface="+mn-cs"/>
                </a:rPr>
                <a:t>(7)7</a:t>
              </a:r>
              <a:r>
                <a:rPr kumimoji="1" lang="en-US" altLang="zh-CN" sz="2800" i="1" u="none" strike="noStrike" kern="1200" cap="none" spc="0" normalizeH="0" baseline="0" noProof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Times New Roman" panose="02020603050405020304" charset="0"/>
                  <a:ea typeface="黑体" panose="02010609060101010101" pitchFamily="2" charset="-122"/>
                  <a:cs typeface="+mn-cs"/>
                </a:rPr>
                <a:t>x</a:t>
              </a:r>
              <a:r>
                <a:rPr kumimoji="1" lang="en-US" altLang="zh-CN" sz="2800" i="0" u="none" strike="noStrike" kern="1200" cap="none" spc="0" normalizeH="0" baseline="0" noProof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Times New Roman" panose="02020603050405020304" charset="0"/>
                  <a:ea typeface="黑体" panose="02010609060101010101" pitchFamily="2" charset="-122"/>
                  <a:cs typeface="+mn-cs"/>
                </a:rPr>
                <a:t>+       =13</a:t>
              </a:r>
            </a:p>
          </p:txBody>
        </p:sp>
        <p:grpSp>
          <p:nvGrpSpPr>
            <p:cNvPr id="13323" name="Group 11"/>
            <p:cNvGrpSpPr/>
            <p:nvPr/>
          </p:nvGrpSpPr>
          <p:grpSpPr>
            <a:xfrm>
              <a:off x="4544" y="1561"/>
              <a:ext cx="241" cy="601"/>
              <a:chOff x="4091" y="2115"/>
              <a:chExt cx="241" cy="601"/>
            </a:xfrm>
          </p:grpSpPr>
          <p:sp>
            <p:nvSpPr>
              <p:cNvPr id="25612" name="Rectangle 12"/>
              <p:cNvSpPr>
                <a:spLocks noChangeArrowheads="1"/>
              </p:cNvSpPr>
              <p:nvPr/>
            </p:nvSpPr>
            <p:spPr bwMode="auto">
              <a:xfrm>
                <a:off x="4091" y="2387"/>
                <a:ext cx="241" cy="329"/>
              </a:xfrm>
              <a:prstGeom prst="rect">
                <a:avLst/>
              </a:prstGeom>
              <a:noFill/>
              <a:ln w="9525" algn="ctr">
                <a:noFill/>
                <a:miter lim="800000"/>
              </a:ln>
              <a:effectLst/>
            </p:spPr>
            <p:txBody>
              <a:bodyPr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r>
                  <a:rPr kumimoji="1" lang="en-US" altLang="zh-CN" sz="2800" i="1" u="none" strike="noStrike" kern="1200" cap="none" spc="0" normalizeH="0" baseline="0" noProof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Times New Roman" panose="02020603050405020304" charset="0"/>
                    <a:ea typeface="黑体" panose="02010609060101010101" pitchFamily="2" charset="-122"/>
                    <a:cs typeface="+mn-cs"/>
                  </a:rPr>
                  <a:t>y</a:t>
                </a:r>
              </a:p>
            </p:txBody>
          </p:sp>
          <p:sp>
            <p:nvSpPr>
              <p:cNvPr id="25613" name="Rectangle 13"/>
              <p:cNvSpPr>
                <a:spLocks noChangeArrowheads="1"/>
              </p:cNvSpPr>
              <p:nvPr/>
            </p:nvSpPr>
            <p:spPr bwMode="auto">
              <a:xfrm>
                <a:off x="4091" y="2115"/>
                <a:ext cx="198" cy="329"/>
              </a:xfrm>
              <a:prstGeom prst="rect">
                <a:avLst/>
              </a:prstGeom>
              <a:noFill/>
              <a:ln w="9525" algn="ctr">
                <a:noFill/>
                <a:miter lim="800000"/>
              </a:ln>
              <a:effectLst/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r>
                  <a:rPr kumimoji="1" lang="en-US" altLang="zh-CN" sz="2800" i="0" u="none" strike="noStrike" kern="1200" cap="none" spc="0" normalizeH="0" baseline="0" noProof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Times New Roman" panose="02020603050405020304" charset="0"/>
                    <a:ea typeface="黑体" panose="02010609060101010101" pitchFamily="2" charset="-122"/>
                    <a:cs typeface="+mn-cs"/>
                  </a:rPr>
                  <a:t>2</a:t>
                </a:r>
              </a:p>
            </p:txBody>
          </p:sp>
          <p:sp>
            <p:nvSpPr>
              <p:cNvPr id="13326" name="Line 14"/>
              <p:cNvSpPr/>
              <p:nvPr/>
            </p:nvSpPr>
            <p:spPr>
              <a:xfrm>
                <a:off x="4093" y="2432"/>
                <a:ext cx="198" cy="0"/>
              </a:xfrm>
              <a:prstGeom prst="line">
                <a:avLst/>
              </a:prstGeom>
              <a:ln w="2857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</p:grpSp>
      </p:grpSp>
      <p:pic>
        <p:nvPicPr>
          <p:cNvPr id="13327" name="Picture 15" descr="ri3hqoey[1]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89100" y="4135438"/>
            <a:ext cx="2460625" cy="23050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5616" name="Text Box 16"/>
          <p:cNvSpPr txBox="1">
            <a:spLocks noChangeArrowheads="1"/>
          </p:cNvSpPr>
          <p:nvPr/>
        </p:nvSpPr>
        <p:spPr bwMode="auto">
          <a:xfrm>
            <a:off x="1760538" y="3949700"/>
            <a:ext cx="2951163" cy="5207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marR="0" defTabSz="914400">
              <a:spcBef>
                <a:spcPct val="50000"/>
              </a:spcBef>
              <a:buClrTx/>
              <a:buSzTx/>
              <a:buFontTx/>
              <a:defRPr/>
            </a:pPr>
            <a:r>
              <a:rPr kumimoji="0" lang="zh-CN" altLang="en-US" sz="2800" kern="1200" cap="none" spc="0" normalizeH="0" baseline="0" noProof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二元一次方程</a:t>
            </a:r>
          </a:p>
        </p:txBody>
      </p:sp>
      <p:pic>
        <p:nvPicPr>
          <p:cNvPr id="13329" name="Picture 17" descr="ri3hqoey[1]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40450" y="4148138"/>
            <a:ext cx="2376488" cy="23082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5618" name="Text Box 18"/>
          <p:cNvSpPr txBox="1">
            <a:spLocks noChangeArrowheads="1"/>
          </p:cNvSpPr>
          <p:nvPr/>
        </p:nvSpPr>
        <p:spPr bwMode="auto">
          <a:xfrm>
            <a:off x="5865813" y="3873500"/>
            <a:ext cx="3168650" cy="5207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marR="0" defTabSz="914400">
              <a:spcBef>
                <a:spcPct val="50000"/>
              </a:spcBef>
              <a:buClrTx/>
              <a:buSzTx/>
              <a:buFontTx/>
              <a:defRPr/>
            </a:pPr>
            <a:r>
              <a:rPr kumimoji="0" lang="zh-CN" altLang="en-US" sz="2800" kern="1200" cap="none" spc="0" normalizeH="0" baseline="0" noProof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不是二元一次方程</a:t>
            </a:r>
          </a:p>
        </p:txBody>
      </p:sp>
      <p:sp>
        <p:nvSpPr>
          <p:cNvPr id="13331" name="Rectangle 19"/>
          <p:cNvSpPr/>
          <p:nvPr/>
        </p:nvSpPr>
        <p:spPr>
          <a:xfrm>
            <a:off x="468630" y="1052195"/>
            <a:ext cx="7539355" cy="492125"/>
          </a:xfrm>
          <a:prstGeom prst="rect">
            <a:avLst/>
          </a:prstGeom>
          <a:noFill/>
          <a:ln w="9525">
            <a:noFill/>
          </a:ln>
        </p:spPr>
        <p:txBody>
          <a:bodyPr wrap="square" lIns="0" tIns="0" rIns="0" bIns="0" anchor="t">
            <a:spAutoFit/>
          </a:bodyPr>
          <a:lstStyle/>
          <a:p>
            <a:r>
              <a:rPr lang="zh-CN" altLang="en-US" sz="3200" b="1" dirty="0">
                <a:latin typeface="+mn-ea"/>
              </a:rPr>
              <a:t>例</a:t>
            </a:r>
            <a:r>
              <a:rPr lang="en-US" altLang="zh-CN" sz="3200" b="1" dirty="0">
                <a:latin typeface="+mn-ea"/>
              </a:rPr>
              <a:t>1.</a:t>
            </a:r>
            <a:r>
              <a:rPr lang="zh-CN" altLang="en-US" sz="3200" b="1" dirty="0">
                <a:latin typeface="+mn-ea"/>
              </a:rPr>
              <a:t>判断下列方程是不是二元一次方程？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3.14524E-7 L 0.07882 0.4408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2560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900" y="220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3.12673E-6 L 0.35434 0.45536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2560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700" y="228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3.12673E-6 L 0.13386 0.44496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2560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700" y="222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-9.52821E-7 L -0.12188 0.45097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2560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100" y="22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-4.60685E-6 L 0.0434 0.32933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2560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00" y="16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2.24792E-6 L 0.23299 0.33997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2560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600" y="170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7.21554E-7 L -0.09844 0.35037 " pathEditMode="relative" rAng="0" ptsTypes="AA">
                                      <p:cBhvr>
                                        <p:cTn id="30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900" y="17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-1.02683E-6 L 0.53941 0.26665 " pathEditMode="relative" rAng="0" ptsTypes="AA">
                                      <p:cBhvr>
                                        <p:cTn id="34" dur="200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7000" y="13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2" grpId="0" bldLvl="0" animBg="1"/>
      <p:bldP spid="25603" grpId="0" bldLvl="0" animBg="1"/>
      <p:bldP spid="25604" grpId="0" bldLvl="0" animBg="1"/>
      <p:bldP spid="25605" grpId="0" bldLvl="0" animBg="1"/>
      <p:bldP spid="25606" grpId="0" bldLvl="0" animBg="1"/>
      <p:bldP spid="25607" grpId="0" bldLvl="0" animBg="1"/>
      <p:bldP spid="25608" grpId="0" bldLvl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A_矩形 2"/>
          <p:cNvSpPr/>
          <p:nvPr>
            <p:custDataLst>
              <p:tags r:id="rId1"/>
            </p:custDataLst>
          </p:nvPr>
        </p:nvSpPr>
        <p:spPr>
          <a:xfrm>
            <a:off x="0" y="6719750"/>
            <a:ext cx="12192000" cy="138249"/>
          </a:xfrm>
          <a:prstGeom prst="rect">
            <a:avLst/>
          </a:prstGeom>
          <a:solidFill>
            <a:srgbClr val="4DB4A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5" name="PA_组合 4"/>
          <p:cNvGrpSpPr/>
          <p:nvPr>
            <p:custDataLst>
              <p:tags r:id="rId2"/>
            </p:custDataLst>
          </p:nvPr>
        </p:nvGrpSpPr>
        <p:grpSpPr>
          <a:xfrm>
            <a:off x="0" y="0"/>
            <a:ext cx="12192000" cy="836712"/>
            <a:chOff x="0" y="0"/>
            <a:chExt cx="12192000" cy="548680"/>
          </a:xfrm>
        </p:grpSpPr>
        <p:sp>
          <p:nvSpPr>
            <p:cNvPr id="2" name="矩形 1"/>
            <p:cNvSpPr/>
            <p:nvPr/>
          </p:nvSpPr>
          <p:spPr>
            <a:xfrm>
              <a:off x="254968" y="0"/>
              <a:ext cx="11937032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" name="矩形 3"/>
            <p:cNvSpPr/>
            <p:nvPr/>
          </p:nvSpPr>
          <p:spPr>
            <a:xfrm>
              <a:off x="0" y="0"/>
              <a:ext cx="254968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7" name="矩形 16"/>
          <p:cNvSpPr/>
          <p:nvPr/>
        </p:nvSpPr>
        <p:spPr>
          <a:xfrm>
            <a:off x="4742360" y="-16488"/>
            <a:ext cx="2954648" cy="923326"/>
          </a:xfrm>
          <a:prstGeom prst="rect">
            <a:avLst/>
          </a:prstGeom>
          <a:noFill/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zh-CN" altLang="en-US" sz="54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实际应用</a:t>
            </a:r>
          </a:p>
        </p:txBody>
      </p:sp>
      <p:sp>
        <p:nvSpPr>
          <p:cNvPr id="15362" name="文本框 99"/>
          <p:cNvSpPr txBox="1"/>
          <p:nvPr/>
        </p:nvSpPr>
        <p:spPr>
          <a:xfrm>
            <a:off x="449580" y="742315"/>
            <a:ext cx="11868150" cy="156845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b="1">
                <a:solidFill>
                  <a:schemeClr val="tx1"/>
                </a:solidFill>
                <a:latin typeface="+mn-ea"/>
                <a:cs typeface="+mn-ea"/>
              </a:rPr>
              <a:t>例</a:t>
            </a:r>
            <a:r>
              <a:rPr lang="en-US" altLang="zh-CN" sz="3200" b="1">
                <a:solidFill>
                  <a:schemeClr val="tx1"/>
                </a:solidFill>
                <a:latin typeface="+mn-ea"/>
                <a:cs typeface="+mn-ea"/>
              </a:rPr>
              <a:t>2.</a:t>
            </a:r>
            <a:r>
              <a:rPr lang="en-US" altLang="zh-CN" sz="3200" b="1">
                <a:latin typeface="+mn-ea"/>
                <a:cs typeface="+mn-ea"/>
              </a:rPr>
              <a:t> </a:t>
            </a:r>
            <a:r>
              <a:rPr lang="zh-CN" altLang="en-US" sz="3200" b="1">
                <a:latin typeface="+mn-ea"/>
                <a:cs typeface="+mn-ea"/>
              </a:rPr>
              <a:t>已知</a:t>
            </a:r>
            <a:r>
              <a:rPr lang="en-US" altLang="zh-CN" sz="3200" b="1">
                <a:latin typeface="+mn-ea"/>
                <a:cs typeface="+mn-ea"/>
              </a:rPr>
              <a:t>|</a:t>
            </a:r>
            <a:r>
              <a:rPr lang="en-US" altLang="zh-CN" sz="3200" b="1" i="1">
                <a:latin typeface="+mn-ea"/>
                <a:cs typeface="+mn-ea"/>
              </a:rPr>
              <a:t>m</a:t>
            </a:r>
            <a:r>
              <a:rPr lang="zh-CN" altLang="en-US" sz="3200" b="1">
                <a:latin typeface="+mn-ea"/>
                <a:cs typeface="+mn-ea"/>
              </a:rPr>
              <a:t>－</a:t>
            </a:r>
            <a:r>
              <a:rPr lang="en-US" altLang="zh-CN" sz="3200" b="1">
                <a:latin typeface="+mn-ea"/>
                <a:cs typeface="+mn-ea"/>
              </a:rPr>
              <a:t>1|</a:t>
            </a:r>
            <a:r>
              <a:rPr lang="en-US" altLang="zh-CN" sz="3200" b="1" i="1">
                <a:latin typeface="+mn-ea"/>
                <a:cs typeface="+mn-ea"/>
              </a:rPr>
              <a:t>x</a:t>
            </a:r>
            <a:r>
              <a:rPr lang="en-US" altLang="zh-CN" sz="3200" b="1" baseline="30000">
                <a:latin typeface="+mn-ea"/>
                <a:cs typeface="+mn-ea"/>
              </a:rPr>
              <a:t>|</a:t>
            </a:r>
            <a:r>
              <a:rPr lang="en-US" altLang="zh-CN" sz="3200" b="1" i="1" baseline="30000">
                <a:latin typeface="+mn-ea"/>
                <a:cs typeface="+mn-ea"/>
              </a:rPr>
              <a:t>m</a:t>
            </a:r>
            <a:r>
              <a:rPr lang="en-US" altLang="zh-CN" sz="3200" b="1" baseline="30000">
                <a:latin typeface="+mn-ea"/>
                <a:cs typeface="+mn-ea"/>
              </a:rPr>
              <a:t>|</a:t>
            </a:r>
            <a:r>
              <a:rPr lang="zh-CN" altLang="en-US" sz="3200" b="1">
                <a:latin typeface="+mn-ea"/>
                <a:cs typeface="+mn-ea"/>
              </a:rPr>
              <a:t>＋</a:t>
            </a:r>
            <a:r>
              <a:rPr lang="en-US" altLang="zh-CN" sz="3200" b="1" i="1">
                <a:latin typeface="+mn-ea"/>
                <a:cs typeface="+mn-ea"/>
              </a:rPr>
              <a:t>y </a:t>
            </a:r>
            <a:r>
              <a:rPr lang="en-US" altLang="zh-CN" sz="3200" b="1" baseline="30000">
                <a:latin typeface="+mn-ea"/>
                <a:cs typeface="+mn-ea"/>
              </a:rPr>
              <a:t>2</a:t>
            </a:r>
            <a:r>
              <a:rPr lang="en-US" altLang="zh-CN" sz="3200" b="1" i="1" baseline="30000">
                <a:latin typeface="+mn-ea"/>
                <a:cs typeface="+mn-ea"/>
              </a:rPr>
              <a:t>n</a:t>
            </a:r>
            <a:r>
              <a:rPr lang="zh-CN" altLang="en-US" sz="3200" b="1" baseline="30000">
                <a:latin typeface="+mn-ea"/>
                <a:cs typeface="+mn-ea"/>
              </a:rPr>
              <a:t>－</a:t>
            </a:r>
            <a:r>
              <a:rPr lang="en-US" altLang="zh-CN" sz="3200" b="1" baseline="30000">
                <a:latin typeface="+mn-ea"/>
                <a:cs typeface="+mn-ea"/>
              </a:rPr>
              <a:t>1</a:t>
            </a:r>
            <a:r>
              <a:rPr lang="zh-CN" altLang="en-US" sz="3200" b="1">
                <a:latin typeface="+mn-ea"/>
                <a:cs typeface="+mn-ea"/>
              </a:rPr>
              <a:t>＝</a:t>
            </a:r>
            <a:r>
              <a:rPr lang="en-US" altLang="zh-CN" sz="3200" b="1">
                <a:latin typeface="+mn-ea"/>
                <a:cs typeface="+mn-ea"/>
              </a:rPr>
              <a:t>3</a:t>
            </a:r>
            <a:r>
              <a:rPr lang="zh-CN" altLang="en-US" sz="3200" b="1">
                <a:latin typeface="+mn-ea"/>
                <a:cs typeface="+mn-ea"/>
              </a:rPr>
              <a:t>是二元一次方程， </a:t>
            </a:r>
          </a:p>
          <a:p>
            <a:pPr>
              <a:lnSpc>
                <a:spcPct val="150000"/>
              </a:lnSpc>
            </a:pPr>
            <a:r>
              <a:rPr lang="zh-CN" altLang="en-US" sz="3200" b="1">
                <a:latin typeface="+mn-ea"/>
                <a:cs typeface="+mn-ea"/>
              </a:rPr>
              <a:t>       则</a:t>
            </a:r>
            <a:r>
              <a:rPr lang="en-US" altLang="zh-CN" sz="3200" b="1" i="1">
                <a:latin typeface="+mn-ea"/>
                <a:cs typeface="+mn-ea"/>
              </a:rPr>
              <a:t>m</a:t>
            </a:r>
            <a:r>
              <a:rPr lang="zh-CN" altLang="en-US" sz="3200" b="1">
                <a:latin typeface="+mn-ea"/>
                <a:cs typeface="+mn-ea"/>
              </a:rPr>
              <a:t>＋</a:t>
            </a:r>
            <a:r>
              <a:rPr lang="en-US" altLang="zh-CN" sz="3200" b="1" i="1">
                <a:latin typeface="+mn-ea"/>
                <a:cs typeface="+mn-ea"/>
              </a:rPr>
              <a:t>n</a:t>
            </a:r>
            <a:r>
              <a:rPr lang="zh-CN" altLang="en-US" sz="3200" b="1">
                <a:latin typeface="+mn-ea"/>
                <a:cs typeface="+mn-ea"/>
              </a:rPr>
              <a:t>＝</a:t>
            </a:r>
            <a:r>
              <a:rPr lang="en-US" altLang="zh-CN" sz="3200" b="1">
                <a:latin typeface="+mn-ea"/>
                <a:cs typeface="+mn-ea"/>
              </a:rPr>
              <a:t>_____</a:t>
            </a:r>
            <a:r>
              <a:rPr lang="zh-CN" altLang="en-US" sz="3200" b="1">
                <a:latin typeface="+mn-ea"/>
                <a:cs typeface="+mn-ea"/>
              </a:rPr>
              <a:t>。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1287145" y="2214245"/>
            <a:ext cx="8752840" cy="156845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>
                <a:solidFill>
                  <a:srgbClr val="FF0000"/>
                </a:solidFill>
                <a:latin typeface="Times New Roman" panose="02020603050405020304" charset="0"/>
                <a:ea typeface="黑体" panose="02010609060101010101" pitchFamily="2" charset="-122"/>
              </a:rPr>
              <a:t>解析：根据题意得</a:t>
            </a:r>
            <a:r>
              <a:rPr lang="en-US" altLang="zh-CN" sz="3200">
                <a:solidFill>
                  <a:srgbClr val="FF0000"/>
                </a:solidFill>
                <a:latin typeface="Times New Roman" panose="02020603050405020304" charset="0"/>
                <a:ea typeface="黑体" panose="02010609060101010101" pitchFamily="2" charset="-122"/>
              </a:rPr>
              <a:t>|</a:t>
            </a:r>
            <a:r>
              <a:rPr lang="en-US" altLang="zh-CN" sz="3200" i="1">
                <a:solidFill>
                  <a:srgbClr val="FF0000"/>
                </a:solidFill>
                <a:latin typeface="Times New Roman" panose="02020603050405020304" charset="0"/>
                <a:ea typeface="黑体" panose="02010609060101010101" pitchFamily="2" charset="-122"/>
              </a:rPr>
              <a:t>m</a:t>
            </a:r>
            <a:r>
              <a:rPr lang="en-US" altLang="zh-CN" sz="3200">
                <a:solidFill>
                  <a:srgbClr val="FF0000"/>
                </a:solidFill>
                <a:latin typeface="Times New Roman" panose="02020603050405020304" charset="0"/>
                <a:ea typeface="黑体" panose="02010609060101010101" pitchFamily="2" charset="-122"/>
              </a:rPr>
              <a:t>|</a:t>
            </a:r>
            <a:r>
              <a:rPr lang="zh-CN" altLang="en-US" sz="3200">
                <a:solidFill>
                  <a:srgbClr val="FF0000"/>
                </a:solidFill>
                <a:latin typeface="Times New Roman" panose="02020603050405020304" charset="0"/>
                <a:ea typeface="黑体" panose="02010609060101010101" pitchFamily="2" charset="-122"/>
              </a:rPr>
              <a:t>＝</a:t>
            </a:r>
            <a:r>
              <a:rPr lang="en-US" altLang="zh-CN" sz="3200">
                <a:solidFill>
                  <a:srgbClr val="FF0000"/>
                </a:solidFill>
                <a:latin typeface="Times New Roman" panose="02020603050405020304" charset="0"/>
                <a:ea typeface="黑体" panose="02010609060101010101" pitchFamily="2" charset="-122"/>
              </a:rPr>
              <a:t>1</a:t>
            </a:r>
            <a:r>
              <a:rPr lang="zh-CN" altLang="en-US" sz="3200">
                <a:solidFill>
                  <a:srgbClr val="FF0000"/>
                </a:solidFill>
                <a:latin typeface="Times New Roman" panose="02020603050405020304" charset="0"/>
                <a:ea typeface="黑体" panose="02010609060101010101" pitchFamily="2" charset="-122"/>
              </a:rPr>
              <a:t>且</a:t>
            </a:r>
            <a:r>
              <a:rPr lang="en-US" altLang="zh-CN" sz="3200">
                <a:solidFill>
                  <a:srgbClr val="FF0000"/>
                </a:solidFill>
                <a:latin typeface="Times New Roman" panose="02020603050405020304" charset="0"/>
                <a:ea typeface="黑体" panose="02010609060101010101" pitchFamily="2" charset="-122"/>
              </a:rPr>
              <a:t>|</a:t>
            </a:r>
            <a:r>
              <a:rPr lang="en-US" altLang="zh-CN" sz="3200" i="1">
                <a:solidFill>
                  <a:srgbClr val="FF0000"/>
                </a:solidFill>
                <a:latin typeface="Times New Roman" panose="02020603050405020304" charset="0"/>
                <a:ea typeface="黑体" panose="02010609060101010101" pitchFamily="2" charset="-122"/>
              </a:rPr>
              <a:t>m</a:t>
            </a:r>
            <a:r>
              <a:rPr lang="zh-CN" altLang="en-US" sz="3200">
                <a:solidFill>
                  <a:srgbClr val="FF0000"/>
                </a:solidFill>
                <a:latin typeface="Times New Roman" panose="02020603050405020304" charset="0"/>
                <a:ea typeface="黑体" panose="02010609060101010101" pitchFamily="2" charset="-122"/>
              </a:rPr>
              <a:t>－</a:t>
            </a:r>
            <a:r>
              <a:rPr lang="en-US" altLang="zh-CN" sz="3200">
                <a:solidFill>
                  <a:srgbClr val="FF0000"/>
                </a:solidFill>
                <a:latin typeface="Times New Roman" panose="02020603050405020304" charset="0"/>
                <a:ea typeface="黑体" panose="02010609060101010101" pitchFamily="2" charset="-122"/>
              </a:rPr>
              <a:t>1|≠0</a:t>
            </a:r>
            <a:r>
              <a:rPr lang="zh-CN" altLang="en-US" sz="3200">
                <a:solidFill>
                  <a:srgbClr val="FF0000"/>
                </a:solidFill>
                <a:latin typeface="Times New Roman" panose="02020603050405020304" charset="0"/>
                <a:ea typeface="黑体" panose="02010609060101010101" pitchFamily="2" charset="-122"/>
              </a:rPr>
              <a:t>，</a:t>
            </a:r>
            <a:r>
              <a:rPr lang="en-US" altLang="zh-CN" sz="3200">
                <a:solidFill>
                  <a:srgbClr val="FF0000"/>
                </a:solidFill>
                <a:latin typeface="Times New Roman" panose="02020603050405020304" charset="0"/>
                <a:ea typeface="黑体" panose="02010609060101010101" pitchFamily="2" charset="-122"/>
              </a:rPr>
              <a:t>2</a:t>
            </a:r>
            <a:r>
              <a:rPr lang="en-US" altLang="zh-CN" sz="3200" i="1">
                <a:solidFill>
                  <a:srgbClr val="FF0000"/>
                </a:solidFill>
                <a:latin typeface="Times New Roman" panose="02020603050405020304" charset="0"/>
                <a:ea typeface="黑体" panose="02010609060101010101" pitchFamily="2" charset="-122"/>
              </a:rPr>
              <a:t>n</a:t>
            </a:r>
            <a:r>
              <a:rPr lang="zh-CN" altLang="en-US" sz="3200">
                <a:solidFill>
                  <a:srgbClr val="FF0000"/>
                </a:solidFill>
                <a:latin typeface="Times New Roman" panose="02020603050405020304" charset="0"/>
                <a:ea typeface="黑体" panose="02010609060101010101" pitchFamily="2" charset="-122"/>
              </a:rPr>
              <a:t>－</a:t>
            </a:r>
            <a:r>
              <a:rPr lang="en-US" altLang="zh-CN" sz="3200">
                <a:solidFill>
                  <a:srgbClr val="FF0000"/>
                </a:solidFill>
                <a:latin typeface="Times New Roman" panose="02020603050405020304" charset="0"/>
                <a:ea typeface="黑体" panose="02010609060101010101" pitchFamily="2" charset="-122"/>
              </a:rPr>
              <a:t>1</a:t>
            </a:r>
            <a:r>
              <a:rPr lang="zh-CN" altLang="en-US" sz="3200">
                <a:solidFill>
                  <a:srgbClr val="FF0000"/>
                </a:solidFill>
                <a:latin typeface="Times New Roman" panose="02020603050405020304" charset="0"/>
                <a:ea typeface="黑体" panose="02010609060101010101" pitchFamily="2" charset="-122"/>
              </a:rPr>
              <a:t>＝</a:t>
            </a:r>
            <a:r>
              <a:rPr lang="en-US" altLang="zh-CN" sz="3200">
                <a:solidFill>
                  <a:srgbClr val="FF0000"/>
                </a:solidFill>
                <a:latin typeface="Times New Roman" panose="02020603050405020304" charset="0"/>
                <a:ea typeface="黑体" panose="02010609060101010101" pitchFamily="2" charset="-122"/>
              </a:rPr>
              <a:t>1</a:t>
            </a:r>
            <a:r>
              <a:rPr lang="zh-CN" altLang="en-US" sz="3200">
                <a:solidFill>
                  <a:srgbClr val="FF0000"/>
                </a:solidFill>
                <a:latin typeface="Times New Roman" panose="02020603050405020304" charset="0"/>
                <a:ea typeface="黑体" panose="02010609060101010101" pitchFamily="2" charset="-122"/>
              </a:rPr>
              <a:t>，解得</a:t>
            </a:r>
            <a:r>
              <a:rPr lang="en-US" altLang="zh-CN" sz="3200" i="1">
                <a:solidFill>
                  <a:srgbClr val="FF0000"/>
                </a:solidFill>
                <a:latin typeface="Times New Roman" panose="02020603050405020304" charset="0"/>
                <a:ea typeface="黑体" panose="02010609060101010101" pitchFamily="2" charset="-122"/>
              </a:rPr>
              <a:t>m</a:t>
            </a:r>
            <a:r>
              <a:rPr lang="zh-CN" altLang="en-US" sz="3200">
                <a:solidFill>
                  <a:srgbClr val="FF0000"/>
                </a:solidFill>
                <a:latin typeface="Times New Roman" panose="02020603050405020304" charset="0"/>
                <a:ea typeface="黑体" panose="02010609060101010101" pitchFamily="2" charset="-122"/>
              </a:rPr>
              <a:t>＝－</a:t>
            </a:r>
            <a:r>
              <a:rPr lang="en-US" altLang="zh-CN" sz="3200">
                <a:solidFill>
                  <a:srgbClr val="FF0000"/>
                </a:solidFill>
                <a:latin typeface="Times New Roman" panose="02020603050405020304" charset="0"/>
                <a:ea typeface="黑体" panose="02010609060101010101" pitchFamily="2" charset="-122"/>
              </a:rPr>
              <a:t>1</a:t>
            </a:r>
            <a:r>
              <a:rPr lang="zh-CN" altLang="en-US" sz="3200">
                <a:solidFill>
                  <a:srgbClr val="FF0000"/>
                </a:solidFill>
                <a:latin typeface="Times New Roman" panose="02020603050405020304" charset="0"/>
                <a:ea typeface="黑体" panose="02010609060101010101" pitchFamily="2" charset="-122"/>
              </a:rPr>
              <a:t>，</a:t>
            </a:r>
            <a:r>
              <a:rPr lang="en-US" altLang="zh-CN" sz="3200" i="1">
                <a:solidFill>
                  <a:srgbClr val="FF0000"/>
                </a:solidFill>
                <a:latin typeface="Times New Roman" panose="02020603050405020304" charset="0"/>
                <a:ea typeface="黑体" panose="02010609060101010101" pitchFamily="2" charset="-122"/>
              </a:rPr>
              <a:t>n</a:t>
            </a:r>
            <a:r>
              <a:rPr lang="zh-CN" altLang="en-US" sz="3200">
                <a:solidFill>
                  <a:srgbClr val="FF0000"/>
                </a:solidFill>
                <a:latin typeface="Times New Roman" panose="02020603050405020304" charset="0"/>
                <a:ea typeface="黑体" panose="02010609060101010101" pitchFamily="2" charset="-122"/>
              </a:rPr>
              <a:t>＝</a:t>
            </a:r>
            <a:r>
              <a:rPr lang="en-US" altLang="zh-CN" sz="3200">
                <a:solidFill>
                  <a:srgbClr val="FF0000"/>
                </a:solidFill>
                <a:latin typeface="Times New Roman" panose="02020603050405020304" charset="0"/>
                <a:ea typeface="黑体" panose="02010609060101010101" pitchFamily="2" charset="-122"/>
              </a:rPr>
              <a:t>1</a:t>
            </a:r>
            <a:r>
              <a:rPr lang="zh-CN" altLang="en-US" sz="3200">
                <a:solidFill>
                  <a:srgbClr val="FF0000"/>
                </a:solidFill>
                <a:latin typeface="Times New Roman" panose="02020603050405020304" charset="0"/>
                <a:ea typeface="黑体" panose="02010609060101010101" pitchFamily="2" charset="-122"/>
              </a:rPr>
              <a:t>，所以</a:t>
            </a:r>
            <a:r>
              <a:rPr lang="en-US" altLang="zh-CN" sz="3200" i="1">
                <a:solidFill>
                  <a:srgbClr val="FF0000"/>
                </a:solidFill>
                <a:latin typeface="Times New Roman" panose="02020603050405020304" charset="0"/>
                <a:ea typeface="黑体" panose="02010609060101010101" pitchFamily="2" charset="-122"/>
              </a:rPr>
              <a:t>m</a:t>
            </a:r>
            <a:r>
              <a:rPr lang="zh-CN" altLang="en-US" sz="3200">
                <a:solidFill>
                  <a:srgbClr val="FF0000"/>
                </a:solidFill>
                <a:latin typeface="Times New Roman" panose="02020603050405020304" charset="0"/>
                <a:ea typeface="黑体" panose="02010609060101010101" pitchFamily="2" charset="-122"/>
              </a:rPr>
              <a:t>＋</a:t>
            </a:r>
            <a:r>
              <a:rPr lang="en-US" altLang="zh-CN" sz="3200" i="1">
                <a:solidFill>
                  <a:srgbClr val="FF0000"/>
                </a:solidFill>
                <a:latin typeface="Times New Roman" panose="02020603050405020304" charset="0"/>
                <a:ea typeface="黑体" panose="02010609060101010101" pitchFamily="2" charset="-122"/>
              </a:rPr>
              <a:t>n</a:t>
            </a:r>
            <a:r>
              <a:rPr lang="zh-CN" altLang="en-US" sz="3200">
                <a:solidFill>
                  <a:srgbClr val="FF0000"/>
                </a:solidFill>
                <a:latin typeface="Times New Roman" panose="02020603050405020304" charset="0"/>
                <a:ea typeface="黑体" panose="02010609060101010101" pitchFamily="2" charset="-122"/>
              </a:rPr>
              <a:t>＝</a:t>
            </a:r>
            <a:r>
              <a:rPr lang="en-US" altLang="zh-CN" sz="3200">
                <a:solidFill>
                  <a:srgbClr val="FF0000"/>
                </a:solidFill>
                <a:latin typeface="Times New Roman" panose="02020603050405020304" charset="0"/>
                <a:ea typeface="黑体" panose="02010609060101010101" pitchFamily="2" charset="-122"/>
              </a:rPr>
              <a:t>0</a:t>
            </a:r>
            <a:r>
              <a:rPr lang="zh-CN" altLang="en-US" sz="3200">
                <a:solidFill>
                  <a:srgbClr val="FF0000"/>
                </a:solidFill>
                <a:latin typeface="Times New Roman" panose="02020603050405020304" charset="0"/>
                <a:ea typeface="黑体" panose="02010609060101010101" pitchFamily="2" charset="-122"/>
              </a:rPr>
              <a:t>。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3577908" y="1445895"/>
            <a:ext cx="386080" cy="82994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charset="0"/>
                <a:ea typeface="黑体" panose="02010609060101010101" pitchFamily="2" charset="-122"/>
              </a:rPr>
              <a:t>0</a:t>
            </a:r>
          </a:p>
        </p:txBody>
      </p:sp>
      <p:sp>
        <p:nvSpPr>
          <p:cNvPr id="8228" name="矩形 58"/>
          <p:cNvSpPr/>
          <p:nvPr/>
        </p:nvSpPr>
        <p:spPr>
          <a:xfrm>
            <a:off x="673100" y="4349750"/>
            <a:ext cx="7251700" cy="1882775"/>
          </a:xfrm>
          <a:prstGeom prst="rect">
            <a:avLst/>
          </a:prstGeom>
          <a:noFill/>
          <a:ln w="25400" cap="flat" cmpd="sng">
            <a:solidFill>
              <a:srgbClr val="CC0066"/>
            </a:solidFill>
            <a:prstDash val="sysDash"/>
            <a:bevel/>
            <a:headEnd type="none" w="med" len="med"/>
            <a:tailEnd type="none" w="med" len="med"/>
          </a:ln>
        </p:spPr>
        <p:txBody>
          <a:bodyPr anchor="t"/>
          <a:lstStyle/>
          <a:p>
            <a:pPr fontAlgn="base">
              <a:lnSpc>
                <a:spcPct val="140000"/>
              </a:lnSpc>
            </a:pPr>
            <a:r>
              <a:rPr lang="zh-CN" altLang="en-US" sz="2800" strike="noStrike" noProof="1">
                <a:latin typeface="Times New Roman" panose="02020603050405020304" charset="0"/>
                <a:ea typeface="黑体" panose="02010609060101010101" pitchFamily="2" charset="-122"/>
                <a:cs typeface="+mn-cs"/>
              </a:rPr>
              <a:t>         </a:t>
            </a:r>
            <a:r>
              <a:rPr lang="zh-CN" altLang="en-US" sz="2800" strike="noStrike" noProof="1">
                <a:solidFill>
                  <a:schemeClr val="tx1"/>
                </a:solidFill>
                <a:latin typeface="Times New Roman" panose="02020603050405020304" charset="0"/>
                <a:ea typeface="黑体" panose="02010609060101010101" pitchFamily="2" charset="-122"/>
                <a:cs typeface="+mn-cs"/>
              </a:rPr>
              <a:t> </a:t>
            </a:r>
            <a:r>
              <a:rPr lang="zh-CN" altLang="en-US" sz="2800" b="1" strike="noStrike" noProof="1">
                <a:solidFill>
                  <a:schemeClr val="tx1"/>
                </a:solidFill>
                <a:latin typeface="+mn-ea"/>
                <a:cs typeface="+mn-ea"/>
              </a:rPr>
              <a:t>由方程是</a:t>
            </a:r>
            <a:r>
              <a:rPr lang="zh-CN" altLang="en-US" sz="2800" b="1" strike="noStrike" noProof="1">
                <a:solidFill>
                  <a:schemeClr val="tx1"/>
                </a:solidFill>
                <a:latin typeface="+mn-ea"/>
                <a:cs typeface="+mn-ea"/>
                <a:sym typeface="+mn-ea"/>
              </a:rPr>
              <a:t>二元一次方程可知：</a:t>
            </a:r>
            <a:r>
              <a:rPr lang="zh-CN" altLang="en-US" sz="2800" b="1" strike="noStrike" noProof="1">
                <a:solidFill>
                  <a:srgbClr val="0000FF"/>
                </a:solidFill>
                <a:latin typeface="+mn-ea"/>
                <a:cs typeface="+mn-ea"/>
                <a:sym typeface="+mn-ea"/>
              </a:rPr>
              <a:t>     </a:t>
            </a:r>
          </a:p>
          <a:p>
            <a:pPr fontAlgn="base">
              <a:lnSpc>
                <a:spcPct val="140000"/>
              </a:lnSpc>
            </a:pPr>
            <a:r>
              <a:rPr lang="en-US" altLang="en-US" sz="2800" b="1" strike="noStrike" noProof="1">
                <a:solidFill>
                  <a:srgbClr val="0000FF"/>
                </a:solidFill>
                <a:latin typeface="+mn-ea"/>
                <a:cs typeface="+mn-ea"/>
                <a:sym typeface="+mn-ea"/>
              </a:rPr>
              <a:t>        (1)</a:t>
            </a:r>
            <a:r>
              <a:rPr lang="zh-CN" altLang="en-US" sz="2800" b="1" strike="noStrike" noProof="1">
                <a:solidFill>
                  <a:srgbClr val="0000FF"/>
                </a:solidFill>
                <a:latin typeface="+mn-ea"/>
                <a:cs typeface="+mn-ea"/>
                <a:sym typeface="+mn-ea"/>
              </a:rPr>
              <a:t>未知数的系数不为</a:t>
            </a:r>
            <a:r>
              <a:rPr lang="en-US" altLang="zh-CN" sz="2800" b="1" strike="noStrike" noProof="1">
                <a:solidFill>
                  <a:srgbClr val="0000FF"/>
                </a:solidFill>
                <a:latin typeface="+mn-ea"/>
                <a:cs typeface="+mn-ea"/>
                <a:sym typeface="+mn-ea"/>
              </a:rPr>
              <a:t>0</a:t>
            </a:r>
            <a:r>
              <a:rPr lang="zh-CN" altLang="en-US" sz="2800" b="1" strike="noStrike" noProof="1">
                <a:solidFill>
                  <a:srgbClr val="0000FF"/>
                </a:solidFill>
                <a:latin typeface="+mn-ea"/>
                <a:cs typeface="+mn-ea"/>
                <a:sym typeface="+mn-ea"/>
              </a:rPr>
              <a:t>；</a:t>
            </a:r>
          </a:p>
          <a:p>
            <a:pPr indent="266700" fontAlgn="base">
              <a:lnSpc>
                <a:spcPct val="140000"/>
              </a:lnSpc>
            </a:pPr>
            <a:r>
              <a:rPr lang="en-US" altLang="en-US" sz="2800" b="1" strike="noStrike" noProof="1">
                <a:solidFill>
                  <a:srgbClr val="0000FF"/>
                </a:solidFill>
                <a:latin typeface="+mn-ea"/>
                <a:cs typeface="+mn-ea"/>
                <a:sym typeface="+mn-ea"/>
              </a:rPr>
              <a:t>     (2)</a:t>
            </a:r>
            <a:r>
              <a:rPr lang="zh-CN" altLang="en-US" sz="2800" b="1" strike="noStrike" noProof="1">
                <a:solidFill>
                  <a:srgbClr val="0000FF"/>
                </a:solidFill>
                <a:latin typeface="+mn-ea"/>
                <a:cs typeface="+mn-ea"/>
                <a:sym typeface="+mn-ea"/>
              </a:rPr>
              <a:t>未知数的次数都是</a:t>
            </a:r>
            <a:r>
              <a:rPr lang="zh-CN" altLang="zh-CN" sz="2800" b="1" strike="noStrike" noProof="1">
                <a:solidFill>
                  <a:srgbClr val="0000FF"/>
                </a:solidFill>
                <a:latin typeface="+mn-ea"/>
                <a:cs typeface="+mn-ea"/>
                <a:sym typeface="+mn-ea"/>
              </a:rPr>
              <a:t>1.</a:t>
            </a:r>
          </a:p>
        </p:txBody>
      </p:sp>
      <p:grpSp>
        <p:nvGrpSpPr>
          <p:cNvPr id="15368" name="组合 35"/>
          <p:cNvGrpSpPr/>
          <p:nvPr/>
        </p:nvGrpSpPr>
        <p:grpSpPr>
          <a:xfrm>
            <a:off x="793115" y="4387850"/>
            <a:ext cx="797560" cy="700405"/>
            <a:chOff x="0" y="0"/>
            <a:chExt cx="648072" cy="648072"/>
          </a:xfrm>
        </p:grpSpPr>
        <p:sp>
          <p:nvSpPr>
            <p:cNvPr id="15369" name="椭圆 56"/>
            <p:cNvSpPr/>
            <p:nvPr/>
          </p:nvSpPr>
          <p:spPr>
            <a:xfrm>
              <a:off x="0" y="0"/>
              <a:ext cx="648072" cy="648072"/>
            </a:xfrm>
            <a:prstGeom prst="ellipse">
              <a:avLst/>
            </a:prstGeom>
            <a:solidFill>
              <a:srgbClr val="000099"/>
            </a:solidFill>
            <a:ln w="9525">
              <a:noFill/>
            </a:ln>
          </p:spPr>
          <p:txBody>
            <a:bodyPr anchor="t"/>
            <a:lstStyle/>
            <a:p>
              <a:endParaRPr lang="zh-CN" altLang="en-US" sz="100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5370" name="椭圆 57"/>
            <p:cNvSpPr/>
            <p:nvPr/>
          </p:nvSpPr>
          <p:spPr>
            <a:xfrm>
              <a:off x="72008" y="0"/>
              <a:ext cx="504056" cy="504056"/>
            </a:xfrm>
            <a:prstGeom prst="ellipse">
              <a:avLst/>
            </a:prstGeom>
            <a:solidFill>
              <a:srgbClr val="0070C0">
                <a:alpha val="62999"/>
              </a:srgbClr>
            </a:solidFill>
            <a:ln w="9525">
              <a:noFill/>
            </a:ln>
          </p:spPr>
          <p:txBody>
            <a:bodyPr anchor="t"/>
            <a:lstStyle/>
            <a:p>
              <a:endParaRPr lang="zh-CN" altLang="en-US" sz="100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15371" name="TextBox 55"/>
          <p:cNvSpPr txBox="1"/>
          <p:nvPr/>
        </p:nvSpPr>
        <p:spPr>
          <a:xfrm>
            <a:off x="767080" y="4481830"/>
            <a:ext cx="975995" cy="46101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en-US" sz="2400" b="1" dirty="0">
                <a:solidFill>
                  <a:srgbClr val="FFFFE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方法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7" dur="80"/>
                                        <p:tgtEl>
                                          <p:spTgt spid="822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8" dur="80"/>
                                        <p:tgtEl>
                                          <p:spTgt spid="822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80"/>
                                        <p:tgtEl>
                                          <p:spTgt spid="822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53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53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53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53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8228" grpId="0" bldLvl="0" animBg="1"/>
      <p:bldP spid="1537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A_矩形 2"/>
          <p:cNvSpPr/>
          <p:nvPr>
            <p:custDataLst>
              <p:tags r:id="rId1"/>
            </p:custDataLst>
          </p:nvPr>
        </p:nvSpPr>
        <p:spPr>
          <a:xfrm>
            <a:off x="0" y="6719750"/>
            <a:ext cx="12192000" cy="138249"/>
          </a:xfrm>
          <a:prstGeom prst="rect">
            <a:avLst/>
          </a:prstGeom>
          <a:solidFill>
            <a:srgbClr val="4DB4A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5" name="PA_组合 4"/>
          <p:cNvGrpSpPr/>
          <p:nvPr>
            <p:custDataLst>
              <p:tags r:id="rId2"/>
            </p:custDataLst>
          </p:nvPr>
        </p:nvGrpSpPr>
        <p:grpSpPr>
          <a:xfrm>
            <a:off x="0" y="0"/>
            <a:ext cx="12192000" cy="836712"/>
            <a:chOff x="0" y="0"/>
            <a:chExt cx="12192000" cy="548680"/>
          </a:xfrm>
        </p:grpSpPr>
        <p:sp>
          <p:nvSpPr>
            <p:cNvPr id="2" name="矩形 1"/>
            <p:cNvSpPr/>
            <p:nvPr/>
          </p:nvSpPr>
          <p:spPr>
            <a:xfrm>
              <a:off x="254968" y="0"/>
              <a:ext cx="11937032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" name="矩形 3"/>
            <p:cNvSpPr/>
            <p:nvPr/>
          </p:nvSpPr>
          <p:spPr>
            <a:xfrm>
              <a:off x="0" y="0"/>
              <a:ext cx="254968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6384" name="圆角矩形 6383"/>
          <p:cNvSpPr/>
          <p:nvPr/>
        </p:nvSpPr>
        <p:spPr>
          <a:xfrm>
            <a:off x="2272030" y="2845435"/>
            <a:ext cx="8075930" cy="2235200"/>
          </a:xfrm>
          <a:prstGeom prst="roundRect">
            <a:avLst>
              <a:gd name="adj" fmla="val 16667"/>
            </a:avLst>
          </a:prstGeom>
          <a:solidFill>
            <a:srgbClr val="FFCC99">
              <a:alpha val="39998"/>
            </a:srgbClr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t"/>
          <a:lstStyle/>
          <a:p>
            <a:pPr algn="ctr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380" name="Text Box 5"/>
          <p:cNvSpPr txBox="1"/>
          <p:nvPr/>
        </p:nvSpPr>
        <p:spPr>
          <a:xfrm>
            <a:off x="2392680" y="2773680"/>
            <a:ext cx="7765415" cy="230695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>
                <a:latin typeface="Times New Roman" panose="02020603050405020304" charset="0"/>
                <a:ea typeface="黑体" panose="02010609060101010101" pitchFamily="2" charset="-122"/>
              </a:rPr>
              <a:t>  </a:t>
            </a:r>
            <a:r>
              <a:rPr lang="en-US" altLang="zh-CN" sz="2800">
                <a:latin typeface="Times New Roman" panose="02020603050405020304" charset="0"/>
                <a:ea typeface="黑体" panose="02010609060101010101" pitchFamily="2" charset="-122"/>
              </a:rPr>
              <a:t>  </a:t>
            </a:r>
            <a:r>
              <a:rPr lang="zh-CN" altLang="en-US" sz="3200" b="1">
                <a:latin typeface="+mn-ea"/>
                <a:cs typeface="+mn-ea"/>
              </a:rPr>
              <a:t>方程组中</a:t>
            </a:r>
            <a:r>
              <a:rPr lang="zh-CN" altLang="en-US" sz="3200" b="1" dirty="0">
                <a:latin typeface="+mn-ea"/>
                <a:cs typeface="+mn-ea"/>
              </a:rPr>
              <a:t>有</a:t>
            </a:r>
            <a:r>
              <a:rPr lang="zh-CN" altLang="en-US" sz="3200" b="1" dirty="0">
                <a:solidFill>
                  <a:srgbClr val="FF0000"/>
                </a:solidFill>
                <a:latin typeface="+mn-ea"/>
                <a:cs typeface="+mn-ea"/>
              </a:rPr>
              <a:t>两个</a:t>
            </a:r>
            <a:r>
              <a:rPr lang="zh-CN" altLang="en-US" sz="3200" b="1" dirty="0">
                <a:latin typeface="+mn-ea"/>
                <a:cs typeface="+mn-ea"/>
              </a:rPr>
              <a:t>未知数，含有每个未知数的项的次数都是</a:t>
            </a:r>
            <a:r>
              <a:rPr lang="en-US" altLang="zh-CN" sz="3200" b="1">
                <a:solidFill>
                  <a:srgbClr val="FF0000"/>
                </a:solidFill>
                <a:latin typeface="+mn-ea"/>
                <a:cs typeface="+mn-ea"/>
              </a:rPr>
              <a:t>1</a:t>
            </a:r>
            <a:r>
              <a:rPr lang="zh-CN" altLang="en-US" sz="3200" b="1" dirty="0">
                <a:latin typeface="+mn-ea"/>
                <a:cs typeface="+mn-ea"/>
              </a:rPr>
              <a:t>，并且一共有两个方程，像这样的方程组叫做</a:t>
            </a:r>
            <a:r>
              <a:rPr lang="zh-CN" altLang="en-US" sz="3200" b="1" dirty="0">
                <a:solidFill>
                  <a:srgbClr val="FF0000"/>
                </a:solidFill>
                <a:latin typeface="+mn-ea"/>
                <a:cs typeface="+mn-ea"/>
              </a:rPr>
              <a:t>二元一次方程组</a:t>
            </a:r>
            <a:r>
              <a:rPr lang="zh-CN" altLang="en-US" sz="3200" b="1" dirty="0">
                <a:solidFill>
                  <a:schemeClr val="tx1"/>
                </a:solidFill>
                <a:latin typeface="+mn-ea"/>
                <a:cs typeface="+mn-ea"/>
              </a:rPr>
              <a:t>。</a:t>
            </a:r>
          </a:p>
        </p:txBody>
      </p:sp>
      <p:sp>
        <p:nvSpPr>
          <p:cNvPr id="17413" name="Text Box 7"/>
          <p:cNvSpPr txBox="1"/>
          <p:nvPr/>
        </p:nvSpPr>
        <p:spPr>
          <a:xfrm>
            <a:off x="3406775" y="909320"/>
            <a:ext cx="2155825" cy="645160"/>
          </a:xfrm>
          <a:prstGeom prst="rect">
            <a:avLst/>
          </a:prstGeom>
          <a:noFill/>
          <a:ln w="9525">
            <a:noFill/>
          </a:ln>
          <a:effectLst>
            <a:outerShdw dist="35921" dir="2699999" sy="50000" kx="2115845" algn="bl" rotWithShape="0">
              <a:srgbClr val="C0C0C0">
                <a:alpha val="79999"/>
              </a:srgbClr>
            </a:outerShdw>
          </a:effectLst>
        </p:spPr>
        <p:txBody>
          <a:bodyPr wrap="square" anchor="t">
            <a:spAutoFit/>
          </a:bodyPr>
          <a:lstStyle/>
          <a:p>
            <a:pPr algn="ctr" eaLnBrk="0" hangingPunct="0"/>
            <a:r>
              <a:rPr lang="zh-CN" altLang="zh-CN" sz="3600" i="1">
                <a:latin typeface="Times New Roman" panose="02020603050405020304" charset="0"/>
                <a:ea typeface="黑体" panose="02010609060101010101" pitchFamily="2" charset="-122"/>
              </a:rPr>
              <a:t>x</a:t>
            </a:r>
            <a:r>
              <a:rPr lang="zh-CN" altLang="en-US" sz="3600">
                <a:latin typeface="Times New Roman" panose="02020603050405020304" charset="0"/>
                <a:ea typeface="黑体" panose="02010609060101010101" pitchFamily="2" charset="-122"/>
              </a:rPr>
              <a:t>＋</a:t>
            </a:r>
            <a:r>
              <a:rPr lang="zh-CN" altLang="zh-CN" sz="3600" i="1">
                <a:latin typeface="Times New Roman" panose="02020603050405020304" charset="0"/>
                <a:ea typeface="黑体" panose="02010609060101010101" pitchFamily="2" charset="-122"/>
              </a:rPr>
              <a:t>y</a:t>
            </a:r>
            <a:r>
              <a:rPr lang="zh-CN" altLang="zh-CN" sz="3600">
                <a:latin typeface="Times New Roman" panose="02020603050405020304" charset="0"/>
                <a:ea typeface="黑体" panose="02010609060101010101" pitchFamily="2" charset="-122"/>
              </a:rPr>
              <a:t>=</a:t>
            </a:r>
            <a:r>
              <a:rPr lang="zh-CN" altLang="en-US" sz="3600">
                <a:latin typeface="Times New Roman" panose="02020603050405020304" charset="0"/>
                <a:ea typeface="黑体" panose="02010609060101010101" pitchFamily="2" charset="-122"/>
              </a:rPr>
              <a:t>1</a:t>
            </a:r>
            <a:r>
              <a:rPr lang="en-US" altLang="zh-CN" sz="3600">
                <a:latin typeface="Times New Roman" panose="02020603050405020304" charset="0"/>
                <a:ea typeface="黑体" panose="02010609060101010101" pitchFamily="2" charset="-122"/>
              </a:rPr>
              <a:t>0</a:t>
            </a:r>
          </a:p>
        </p:txBody>
      </p:sp>
      <p:sp>
        <p:nvSpPr>
          <p:cNvPr id="17414" name="Text Box 8"/>
          <p:cNvSpPr txBox="1"/>
          <p:nvPr/>
        </p:nvSpPr>
        <p:spPr>
          <a:xfrm>
            <a:off x="3333750" y="1487170"/>
            <a:ext cx="2371725" cy="645160"/>
          </a:xfrm>
          <a:prstGeom prst="rect">
            <a:avLst/>
          </a:prstGeom>
          <a:noFill/>
          <a:ln w="9525">
            <a:noFill/>
          </a:ln>
          <a:effectLst>
            <a:outerShdw dist="35921" dir="2699999" sy="50000" kx="2115845" algn="bl" rotWithShape="0">
              <a:srgbClr val="C0C0C0">
                <a:alpha val="79999"/>
              </a:srgbClr>
            </a:outerShdw>
          </a:effectLst>
        </p:spPr>
        <p:txBody>
          <a:bodyPr wrap="square" anchor="t">
            <a:spAutoFit/>
          </a:bodyPr>
          <a:lstStyle/>
          <a:p>
            <a:pPr algn="ctr" eaLnBrk="0" hangingPunct="0"/>
            <a:r>
              <a:rPr lang="zh-CN" altLang="zh-CN" sz="3600">
                <a:latin typeface="Times New Roman" panose="02020603050405020304" charset="0"/>
                <a:ea typeface="黑体" panose="02010609060101010101" pitchFamily="2" charset="-122"/>
              </a:rPr>
              <a:t>2</a:t>
            </a:r>
            <a:r>
              <a:rPr lang="zh-CN" altLang="zh-CN" sz="3600" i="1">
                <a:latin typeface="Times New Roman" panose="02020603050405020304" charset="0"/>
                <a:ea typeface="黑体" panose="02010609060101010101" pitchFamily="2" charset="-122"/>
              </a:rPr>
              <a:t>x</a:t>
            </a:r>
            <a:r>
              <a:rPr lang="zh-CN" altLang="en-US" sz="3600">
                <a:latin typeface="Times New Roman" panose="02020603050405020304" charset="0"/>
                <a:ea typeface="黑体" panose="02010609060101010101" pitchFamily="2" charset="-122"/>
              </a:rPr>
              <a:t>＋</a:t>
            </a:r>
            <a:r>
              <a:rPr lang="zh-CN" altLang="zh-CN" sz="3600" i="1">
                <a:latin typeface="Times New Roman" panose="02020603050405020304" charset="0"/>
                <a:ea typeface="黑体" panose="02010609060101010101" pitchFamily="2" charset="-122"/>
              </a:rPr>
              <a:t>y</a:t>
            </a:r>
            <a:r>
              <a:rPr lang="zh-CN" altLang="zh-CN" sz="3600">
                <a:latin typeface="Times New Roman" panose="02020603050405020304" charset="0"/>
                <a:ea typeface="黑体" panose="02010609060101010101" pitchFamily="2" charset="-122"/>
              </a:rPr>
              <a:t>=</a:t>
            </a:r>
            <a:r>
              <a:rPr lang="zh-CN" altLang="en-US" sz="3600">
                <a:latin typeface="Times New Roman" panose="02020603050405020304" charset="0"/>
                <a:ea typeface="黑体" panose="02010609060101010101" pitchFamily="2" charset="-122"/>
              </a:rPr>
              <a:t>1</a:t>
            </a:r>
            <a:r>
              <a:rPr lang="en-US" altLang="zh-CN" sz="3600">
                <a:latin typeface="Times New Roman" panose="02020603050405020304" charset="0"/>
                <a:ea typeface="黑体" panose="02010609060101010101" pitchFamily="2" charset="-122"/>
              </a:rPr>
              <a:t>6</a:t>
            </a:r>
          </a:p>
        </p:txBody>
      </p:sp>
      <p:sp>
        <p:nvSpPr>
          <p:cNvPr id="7" name="左大括号 6"/>
          <p:cNvSpPr/>
          <p:nvPr/>
        </p:nvSpPr>
        <p:spPr>
          <a:xfrm>
            <a:off x="3333750" y="1104900"/>
            <a:ext cx="222250" cy="847725"/>
          </a:xfrm>
          <a:prstGeom prst="leftBrace">
            <a:avLst>
              <a:gd name="adj1" fmla="val 8203"/>
              <a:gd name="adj2" fmla="val 50000"/>
            </a:avLst>
          </a:prstGeom>
          <a:solidFill>
            <a:schemeClr val="bg1"/>
          </a:solidFill>
          <a:ln w="28575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lIns="91440" tIns="45720" rIns="91440" bIns="45720" anchor="t"/>
          <a:lstStyle/>
          <a:p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cxnSp>
        <p:nvCxnSpPr>
          <p:cNvPr id="9" name="直接箭头连接符 8"/>
          <p:cNvCxnSpPr/>
          <p:nvPr/>
        </p:nvCxnSpPr>
        <p:spPr>
          <a:xfrm flipH="1">
            <a:off x="5562600" y="1477645"/>
            <a:ext cx="1368425" cy="0"/>
          </a:xfrm>
          <a:prstGeom prst="straightConnector1">
            <a:avLst/>
          </a:prstGeom>
          <a:ln w="28575" cap="flat" cmpd="sng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</p:spPr>
      </p:cxnSp>
      <p:sp>
        <p:nvSpPr>
          <p:cNvPr id="10" name="Text Box 5"/>
          <p:cNvSpPr txBox="1"/>
          <p:nvPr/>
        </p:nvSpPr>
        <p:spPr>
          <a:xfrm>
            <a:off x="6717030" y="964565"/>
            <a:ext cx="4897120" cy="82994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>
                <a:solidFill>
                  <a:srgbClr val="FF0000"/>
                </a:solidFill>
                <a:latin typeface="Times New Roman" panose="02020603050405020304" charset="0"/>
                <a:ea typeface="黑体" panose="02010609060101010101" pitchFamily="2" charset="-122"/>
              </a:rPr>
              <a:t>  </a:t>
            </a:r>
            <a:r>
              <a:rPr lang="en-US" altLang="zh-CN" sz="3200" b="1">
                <a:solidFill>
                  <a:srgbClr val="FF0000"/>
                </a:solidFill>
                <a:latin typeface="+mn-ea"/>
                <a:cs typeface="+mn-ea"/>
              </a:rPr>
              <a:t> </a:t>
            </a:r>
            <a:r>
              <a:rPr lang="zh-CN" altLang="en-US" sz="3200" b="1">
                <a:solidFill>
                  <a:schemeClr val="tx1"/>
                </a:solidFill>
                <a:latin typeface="+mn-ea"/>
                <a:cs typeface="+mn-ea"/>
              </a:rPr>
              <a:t>是</a:t>
            </a:r>
            <a:r>
              <a:rPr lang="zh-CN" altLang="en-US" sz="3200" b="1" dirty="0">
                <a:solidFill>
                  <a:srgbClr val="FF0000"/>
                </a:solidFill>
                <a:latin typeface="+mn-ea"/>
                <a:cs typeface="+mn-ea"/>
                <a:sym typeface="+mn-ea"/>
              </a:rPr>
              <a:t>二元一次方程组</a:t>
            </a:r>
            <a:endParaRPr lang="zh-CN" altLang="en-US" sz="3200" b="1" dirty="0">
              <a:solidFill>
                <a:srgbClr val="FF0000"/>
              </a:solidFill>
              <a:latin typeface="+mn-ea"/>
              <a:cs typeface="+mn-ea"/>
              <a:sym typeface="宋体" panose="02010600030101010101" pitchFamily="2" charset="-122"/>
            </a:endParaRPr>
          </a:p>
        </p:txBody>
      </p:sp>
      <p:sp>
        <p:nvSpPr>
          <p:cNvPr id="12292" name="圆角矩形 31"/>
          <p:cNvSpPr/>
          <p:nvPr/>
        </p:nvSpPr>
        <p:spPr>
          <a:xfrm>
            <a:off x="476885" y="2845435"/>
            <a:ext cx="1524000" cy="780415"/>
          </a:xfrm>
          <a:prstGeom prst="roundRect">
            <a:avLst>
              <a:gd name="adj" fmla="val 16667"/>
            </a:avLst>
          </a:prstGeom>
          <a:solidFill>
            <a:srgbClr val="FFFFD9"/>
          </a:solidFill>
          <a:ln w="25400" cap="flat" cmpd="sng">
            <a:solidFill>
              <a:srgbClr val="0099FF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t"/>
          <a:lstStyle/>
          <a:p>
            <a:pPr algn="ctr"/>
            <a:r>
              <a:rPr lang="zh-CN" altLang="en-US" sz="4000" b="1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定义</a:t>
            </a:r>
          </a:p>
        </p:txBody>
      </p:sp>
      <p:sp>
        <p:nvSpPr>
          <p:cNvPr id="16" name="矩形 15"/>
          <p:cNvSpPr/>
          <p:nvPr/>
        </p:nvSpPr>
        <p:spPr>
          <a:xfrm>
            <a:off x="4742360" y="-16488"/>
            <a:ext cx="2954648" cy="923326"/>
          </a:xfrm>
          <a:prstGeom prst="rect">
            <a:avLst/>
          </a:prstGeom>
          <a:noFill/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zh-CN" altLang="en-US" sz="54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知识精讲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63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63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80" grpId="0"/>
      <p:bldP spid="7" grpId="0" bldLvl="0" animBg="1"/>
      <p:bldP spid="10" grpId="0"/>
      <p:bldP spid="12292" grpId="0" bldLvl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A_矩形 2"/>
          <p:cNvSpPr/>
          <p:nvPr>
            <p:custDataLst>
              <p:tags r:id="rId2"/>
            </p:custDataLst>
          </p:nvPr>
        </p:nvSpPr>
        <p:spPr>
          <a:xfrm>
            <a:off x="0" y="6719750"/>
            <a:ext cx="12192000" cy="138249"/>
          </a:xfrm>
          <a:prstGeom prst="rect">
            <a:avLst/>
          </a:prstGeom>
          <a:solidFill>
            <a:srgbClr val="4DB4A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5" name="PA_组合 4"/>
          <p:cNvGrpSpPr/>
          <p:nvPr>
            <p:custDataLst>
              <p:tags r:id="rId3"/>
            </p:custDataLst>
          </p:nvPr>
        </p:nvGrpSpPr>
        <p:grpSpPr>
          <a:xfrm>
            <a:off x="0" y="0"/>
            <a:ext cx="12192000" cy="836712"/>
            <a:chOff x="0" y="0"/>
            <a:chExt cx="12192000" cy="548680"/>
          </a:xfrm>
        </p:grpSpPr>
        <p:sp>
          <p:nvSpPr>
            <p:cNvPr id="2" name="矩形 1"/>
            <p:cNvSpPr/>
            <p:nvPr/>
          </p:nvSpPr>
          <p:spPr>
            <a:xfrm>
              <a:off x="254968" y="0"/>
              <a:ext cx="11937032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" name="矩形 3"/>
            <p:cNvSpPr/>
            <p:nvPr/>
          </p:nvSpPr>
          <p:spPr>
            <a:xfrm>
              <a:off x="0" y="0"/>
              <a:ext cx="254968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605473" y="967105"/>
            <a:ext cx="8391525" cy="3149600"/>
            <a:chOff x="474" y="5539"/>
            <a:chExt cx="13215" cy="4959"/>
          </a:xfrm>
        </p:grpSpPr>
        <p:sp>
          <p:nvSpPr>
            <p:cNvPr id="8" name="文本框 7"/>
            <p:cNvSpPr txBox="1"/>
            <p:nvPr/>
          </p:nvSpPr>
          <p:spPr>
            <a:xfrm>
              <a:off x="474" y="5539"/>
              <a:ext cx="13215" cy="4311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>
              <a:spAutoFit/>
            </a:bodyPr>
            <a:lstStyle/>
            <a:p>
              <a:r>
                <a:rPr lang="en-US" altLang="zh-CN" sz="1050" noProof="1"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</a:rPr>
                <a:t> </a:t>
              </a:r>
              <a:r>
                <a:rPr lang="zh-CN" altLang="en-US" sz="3200" b="1" noProof="1">
                  <a:latin typeface="+mn-ea"/>
                  <a:cs typeface="+mn-ea"/>
                </a:rPr>
                <a:t>下列方程组是二元一次方程组的是（    ）</a:t>
              </a:r>
            </a:p>
            <a:p>
              <a:pPr>
                <a:lnSpc>
                  <a:spcPct val="250000"/>
                </a:lnSpc>
              </a:pPr>
              <a:r>
                <a:rPr lang="en-US" altLang="zh-CN" sz="2800" noProof="1">
                  <a:latin typeface="Times New Roman" panose="02020603050405020304" charset="0"/>
                  <a:ea typeface="黑体" panose="02010609060101010101" pitchFamily="2" charset="-122"/>
                  <a:cs typeface="+mn-ea"/>
                </a:rPr>
                <a:t> A.                               B. </a:t>
              </a:r>
              <a:endParaRPr lang="en-US" altLang="zh-CN" sz="2800" noProof="1">
                <a:latin typeface="Times New Roman" panose="02020603050405020304" charset="0"/>
                <a:ea typeface="黑体" panose="02010609060101010101" pitchFamily="2" charset="-122"/>
              </a:endParaRPr>
            </a:p>
            <a:p>
              <a:pPr>
                <a:lnSpc>
                  <a:spcPct val="250000"/>
                </a:lnSpc>
              </a:pPr>
              <a:r>
                <a:rPr lang="en-US" altLang="zh-CN" sz="2800" noProof="1">
                  <a:latin typeface="Times New Roman" panose="02020603050405020304" charset="0"/>
                  <a:ea typeface="黑体" panose="02010609060101010101" pitchFamily="2" charset="-122"/>
                  <a:cs typeface="+mn-ea"/>
                </a:rPr>
                <a:t> C.                               D.</a:t>
              </a:r>
              <a:endParaRPr lang="en-US" altLang="zh-CN" sz="2800" noProof="1">
                <a:latin typeface="Times New Roman" panose="02020603050405020304" charset="0"/>
                <a:ea typeface="黑体" panose="02010609060101010101" pitchFamily="2" charset="-122"/>
              </a:endParaRPr>
            </a:p>
          </p:txBody>
        </p:sp>
        <p:graphicFrame>
          <p:nvGraphicFramePr>
            <p:cNvPr id="19461" name="对象 5">
              <a:hlinkClick r:id="" action="ppaction://ole?verb=0"/>
            </p:cNvPr>
            <p:cNvGraphicFramePr>
              <a:graphicFrameLocks noChangeAspect="1"/>
            </p:cNvGraphicFramePr>
            <p:nvPr/>
          </p:nvGraphicFramePr>
          <p:xfrm>
            <a:off x="1600" y="6690"/>
            <a:ext cx="1996" cy="146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085" r:id="rId6" imgW="622300" imgH="457200" progId="Equation.KSEE3">
                    <p:embed/>
                  </p:oleObj>
                </mc:Choice>
                <mc:Fallback>
                  <p:oleObj r:id="rId6" imgW="622300" imgH="457200" progId="Equation.KSEE3">
                    <p:embed/>
                    <p:pic>
                      <p:nvPicPr>
                        <p:cNvPr id="0" name="图片 3081"/>
                        <p:cNvPicPr/>
                        <p:nvPr/>
                      </p:nvPicPr>
                      <p:blipFill>
                        <a:blip r:embed="rId7"/>
                        <a:stretch>
                          <a:fillRect/>
                        </a:stretch>
                      </p:blipFill>
                      <p:spPr>
                        <a:xfrm>
                          <a:off x="1600" y="6690"/>
                          <a:ext cx="1996" cy="1466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  <a:miter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9462" name="对象 6">
              <a:hlinkClick r:id="" action="ppaction://ole?verb=0"/>
            </p:cNvPr>
            <p:cNvGraphicFramePr>
              <a:graphicFrameLocks noChangeAspect="1"/>
            </p:cNvGraphicFramePr>
            <p:nvPr/>
          </p:nvGraphicFramePr>
          <p:xfrm>
            <a:off x="1569" y="8648"/>
            <a:ext cx="2162" cy="152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086" r:id="rId8" imgW="647700" imgH="457200" progId="Equation.KSEE3">
                    <p:embed/>
                  </p:oleObj>
                </mc:Choice>
                <mc:Fallback>
                  <p:oleObj r:id="rId8" imgW="647700" imgH="457200" progId="Equation.KSEE3">
                    <p:embed/>
                    <p:pic>
                      <p:nvPicPr>
                        <p:cNvPr id="0" name="图片 3080"/>
                        <p:cNvPicPr/>
                        <p:nvPr/>
                      </p:nvPicPr>
                      <p:blipFill>
                        <a:blip r:embed="rId9"/>
                        <a:stretch>
                          <a:fillRect/>
                        </a:stretch>
                      </p:blipFill>
                      <p:spPr>
                        <a:xfrm>
                          <a:off x="1569" y="8648"/>
                          <a:ext cx="2162" cy="1525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  <a:miter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9463" name="对象 7">
              <a:hlinkClick r:id="" action="ppaction://ole?verb=0"/>
            </p:cNvPr>
            <p:cNvGraphicFramePr>
              <a:graphicFrameLocks noChangeAspect="1"/>
            </p:cNvGraphicFramePr>
            <p:nvPr/>
          </p:nvGraphicFramePr>
          <p:xfrm>
            <a:off x="6502" y="6542"/>
            <a:ext cx="1984" cy="184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087" r:id="rId10" imgW="711200" imgH="660400" progId="Equation.KSEE3">
                    <p:embed/>
                  </p:oleObj>
                </mc:Choice>
                <mc:Fallback>
                  <p:oleObj r:id="rId10" imgW="711200" imgH="660400" progId="Equation.KSEE3">
                    <p:embed/>
                    <p:pic>
                      <p:nvPicPr>
                        <p:cNvPr id="0" name="图片 3078"/>
                        <p:cNvPicPr/>
                        <p:nvPr/>
                      </p:nvPicPr>
                      <p:blipFill>
                        <a:blip r:embed="rId11"/>
                        <a:stretch>
                          <a:fillRect/>
                        </a:stretch>
                      </p:blipFill>
                      <p:spPr>
                        <a:xfrm>
                          <a:off x="6502" y="6542"/>
                          <a:ext cx="1984" cy="1842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  <a:miter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9464" name="对象 9">
              <a:hlinkClick r:id="" action="ppaction://ole?verb=0"/>
            </p:cNvPr>
            <p:cNvGraphicFramePr>
              <a:graphicFrameLocks noChangeAspect="1"/>
            </p:cNvGraphicFramePr>
            <p:nvPr/>
          </p:nvGraphicFramePr>
          <p:xfrm>
            <a:off x="6502" y="8516"/>
            <a:ext cx="1983" cy="198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088" r:id="rId12" imgW="660400" imgH="660400" progId="Equation.KSEE3">
                    <p:embed/>
                  </p:oleObj>
                </mc:Choice>
                <mc:Fallback>
                  <p:oleObj r:id="rId12" imgW="660400" imgH="660400" progId="Equation.KSEE3">
                    <p:embed/>
                    <p:pic>
                      <p:nvPicPr>
                        <p:cNvPr id="0" name="图片 3079"/>
                        <p:cNvPicPr/>
                        <p:nvPr/>
                      </p:nvPicPr>
                      <p:blipFill>
                        <a:blip r:embed="rId13"/>
                        <a:stretch>
                          <a:fillRect/>
                        </a:stretch>
                      </p:blipFill>
                      <p:spPr>
                        <a:xfrm>
                          <a:off x="6502" y="8516"/>
                          <a:ext cx="1983" cy="1982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  <a:miter/>
                        </a:ln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13" name="文本框 12"/>
          <p:cNvSpPr txBox="1"/>
          <p:nvPr/>
        </p:nvSpPr>
        <p:spPr>
          <a:xfrm>
            <a:off x="7242493" y="948690"/>
            <a:ext cx="454025" cy="58356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en-US" altLang="zh-CN" sz="3200">
                <a:solidFill>
                  <a:srgbClr val="FF0000"/>
                </a:solidFill>
                <a:latin typeface="Times New Roman" panose="02020603050405020304" charset="0"/>
                <a:ea typeface="黑体" panose="02010609060101010101" pitchFamily="2" charset="-122"/>
              </a:rPr>
              <a:t>B</a:t>
            </a:r>
          </a:p>
        </p:txBody>
      </p:sp>
      <p:grpSp>
        <p:nvGrpSpPr>
          <p:cNvPr id="9" name="组合 8"/>
          <p:cNvGrpSpPr/>
          <p:nvPr/>
        </p:nvGrpSpPr>
        <p:grpSpPr>
          <a:xfrm>
            <a:off x="706438" y="4693285"/>
            <a:ext cx="6917690" cy="965522"/>
            <a:chOff x="888" y="7039"/>
            <a:chExt cx="10894" cy="1521"/>
          </a:xfrm>
        </p:grpSpPr>
        <p:sp>
          <p:nvSpPr>
            <p:cNvPr id="19468" name="Text Box 5"/>
            <p:cNvSpPr txBox="1"/>
            <p:nvPr/>
          </p:nvSpPr>
          <p:spPr>
            <a:xfrm>
              <a:off x="888" y="7039"/>
              <a:ext cx="10894" cy="1161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2800">
                  <a:solidFill>
                    <a:srgbClr val="0000FF"/>
                  </a:solidFill>
                  <a:latin typeface="Times New Roman" panose="02020603050405020304" charset="0"/>
                  <a:ea typeface="黑体" panose="02010609060101010101" pitchFamily="2" charset="-122"/>
                </a:rPr>
                <a:t> </a:t>
              </a:r>
              <a:r>
                <a:rPr lang="zh-CN" altLang="en-US" sz="2800">
                  <a:solidFill>
                    <a:srgbClr val="0000FF"/>
                  </a:solidFill>
                  <a:latin typeface="+mn-ea"/>
                  <a:cs typeface="+mn-ea"/>
                </a:rPr>
                <a:t>小提示：                  也是二元一次方程组。</a:t>
              </a:r>
              <a:endParaRPr lang="en-US" altLang="zh-CN" sz="2800">
                <a:solidFill>
                  <a:srgbClr val="0000FF"/>
                </a:solidFill>
                <a:latin typeface="+mn-ea"/>
                <a:cs typeface="+mn-ea"/>
              </a:endParaRPr>
            </a:p>
          </p:txBody>
        </p:sp>
        <p:graphicFrame>
          <p:nvGraphicFramePr>
            <p:cNvPr id="19469" name="对象 6">
              <a:hlinkClick r:id="" action="ppaction://ole?verb=0"/>
            </p:cNvPr>
            <p:cNvGraphicFramePr>
              <a:graphicFrameLocks noChangeAspect="1"/>
            </p:cNvGraphicFramePr>
            <p:nvPr/>
          </p:nvGraphicFramePr>
          <p:xfrm>
            <a:off x="3442" y="7039"/>
            <a:ext cx="2502" cy="1521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089" r:id="rId14" imgW="749300" imgH="457200" progId="Equation.KSEE3">
                    <p:embed/>
                  </p:oleObj>
                </mc:Choice>
                <mc:Fallback>
                  <p:oleObj r:id="rId14" imgW="749300" imgH="457200" progId="Equation.KSEE3">
                    <p:embed/>
                    <p:pic>
                      <p:nvPicPr>
                        <p:cNvPr id="0" name="图片 3076"/>
                        <p:cNvPicPr/>
                        <p:nvPr/>
                      </p:nvPicPr>
                      <p:blipFill>
                        <a:blip r:embed="rId15"/>
                        <a:stretch>
                          <a:fillRect/>
                        </a:stretch>
                      </p:blipFill>
                      <p:spPr>
                        <a:xfrm>
                          <a:off x="3442" y="7039"/>
                          <a:ext cx="2502" cy="1521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  <a:miter/>
                        </a:ln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10" name="矩形 9"/>
          <p:cNvSpPr/>
          <p:nvPr/>
        </p:nvSpPr>
        <p:spPr>
          <a:xfrm>
            <a:off x="4742360" y="-16488"/>
            <a:ext cx="2954648" cy="923326"/>
          </a:xfrm>
          <a:prstGeom prst="rect">
            <a:avLst/>
          </a:prstGeom>
          <a:noFill/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zh-CN" altLang="en-US" sz="54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典例解析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ABLE_BEAUTIFY" val="smartTable{85723479-89e1-41d8-bd16-b96c90e72b38}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ABLE_BEAUTIFY" val="smartTable{a1fc3814-2e8e-44fa-9a21-20894c429c9b}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ABLE_BEAUTIFY" val="smartTable{a1fc3814-2e8e-44fa-9a21-20894c429c9b}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中文微软西文new">
      <a:majorFont>
        <a:latin typeface="Times New Roman"/>
        <a:ea typeface="微软雅黑"/>
        <a:cs typeface=""/>
      </a:majorFont>
      <a:minorFont>
        <a:latin typeface="Times New Roman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A000120150716A04KPBG</Template>
  <TotalTime>0</TotalTime>
  <Words>1163</Words>
  <Application>Microsoft Office PowerPoint</Application>
  <PresentationFormat>自定义</PresentationFormat>
  <Paragraphs>236</Paragraphs>
  <Slides>20</Slides>
  <Notes>18</Notes>
  <HiddenSlides>0</HiddenSlides>
  <MMClips>0</MMClips>
  <ScaleCrop>false</ScaleCrop>
  <HeadingPairs>
    <vt:vector size="6" baseType="variant">
      <vt:variant>
        <vt:lpstr>主题</vt:lpstr>
      </vt:variant>
      <vt:variant>
        <vt:i4>1</vt:i4>
      </vt:variant>
      <vt:variant>
        <vt:lpstr>嵌入 OLE 服务器</vt:lpstr>
      </vt:variant>
      <vt:variant>
        <vt:i4>3</vt:i4>
      </vt:variant>
      <vt:variant>
        <vt:lpstr>幻灯片标题</vt:lpstr>
      </vt:variant>
      <vt:variant>
        <vt:i4>20</vt:i4>
      </vt:variant>
    </vt:vector>
  </HeadingPairs>
  <TitlesOfParts>
    <vt:vector size="24" baseType="lpstr">
      <vt:lpstr>Office 主题</vt:lpstr>
      <vt:lpstr>Equation.KSEE3</vt:lpstr>
      <vt:lpstr>Microsoft 公式 3.0</vt:lpstr>
      <vt:lpstr>MathType 6.0 Equation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hanjibin</dc:creator>
  <cp:lastModifiedBy>ckb</cp:lastModifiedBy>
  <cp:revision>494</cp:revision>
  <dcterms:created xsi:type="dcterms:W3CDTF">2017-03-29T03:26:00Z</dcterms:created>
  <dcterms:modified xsi:type="dcterms:W3CDTF">2020-04-24T02:40:02Z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2052-11.1.0.9584</vt:lpwstr>
  </property>
</Properties>
</file>